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8"/>
  </p:normalViewPr>
  <p:slideViewPr>
    <p:cSldViewPr snapToGrid="0" snapToObjects="1">
      <p:cViewPr varScale="1">
        <p:scale>
          <a:sx n="44" d="100"/>
          <a:sy n="44" d="100"/>
        </p:scale>
        <p:origin x="72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DFEE2D-F7D3-0C48-9172-8134EAA47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D643A4-7056-444E-A403-9E71B8E85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AE8618-F950-074B-B6F8-D9C14FEA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A780-C508-194E-8331-AD5BF76FD086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91371E-28DD-DB4B-A223-0E1C0242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83B2FD-BBAE-0749-83BC-43439FCE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2657-04DD-5F48-8654-95D0162A6B7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9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7A35A-D210-C74A-B96F-451D6540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8EF6F1F-9232-A544-84FD-6E89CAFD1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51491B-8BA8-EF41-B0E4-F2C3A46DE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A780-C508-194E-8331-AD5BF76FD086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7DBF9C-F720-4846-8982-CD7E81433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123FF9-1421-1240-A205-3391E3F8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2657-04DD-5F48-8654-95D0162A6B7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23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1C2AE8A-9FE9-694D-B6DF-F7F7F81A4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99F48B9-CFA3-3543-A2A2-F6E08FB0D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06307E-E315-AB43-98A9-1008E3DC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A780-C508-194E-8331-AD5BF76FD086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E6A74-23D7-AB4B-9C49-59C84BAA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0B013F-5482-EF4C-9D29-717EF846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2657-04DD-5F48-8654-95D0162A6B7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611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0849A9-A79E-2F47-8335-65610F3E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DD6B53-F6CF-7142-AC79-5139B98A1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1D78B9-E53D-A440-9F9F-8D1796D8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A780-C508-194E-8331-AD5BF76FD086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56B447-5DD3-B14B-8E1D-B449236D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2567E-07FE-A241-AB4F-52E3D940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2657-04DD-5F48-8654-95D0162A6B7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171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64D914-4050-DD4A-90A4-E1384126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3B72EA5-1E91-7440-AECA-5FBAC222D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94478B-A63E-6044-B0E8-746AF672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A780-C508-194E-8331-AD5BF76FD086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0FA6DF-FD75-1342-9AE9-BDDA94A8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94EB65-5613-B143-94BF-F0DF5A98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2657-04DD-5F48-8654-95D0162A6B7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625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7C7284-AB7A-9140-86F3-7880B002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83F58B-2A64-8F45-96DE-96FC5E64C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A93AF4-C843-8F49-AA73-84365D92E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D2BC27-C77C-EF4F-B598-A44BADE1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A780-C508-194E-8331-AD5BF76FD086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2A278-5FF5-9443-8F6E-AD549C2B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1FA7B2-36FC-4B40-B81F-BE48F84B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2657-04DD-5F48-8654-95D0162A6B7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83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9EF5D-3C4F-7348-84A5-00A98E58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617D44-4041-5843-89F2-40D05F85B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C1FBCC-364F-DB49-A0E9-ADE4DA203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7F9AD42-7102-5F4E-9B9D-761F8C734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6451EA-1B6F-9442-8AC3-9CADDA76E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37473E7-0F09-CE40-813C-E43A9F2B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A780-C508-194E-8331-AD5BF76FD086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82793E6-BCF6-E744-A63C-46B713E3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7318534-466D-9144-B742-4103E079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2657-04DD-5F48-8654-95D0162A6B7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628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A98DB2-FBDF-7A4B-B1CF-2FAAB840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2E6028-B707-6640-BD72-E32C3394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A780-C508-194E-8331-AD5BF76FD086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7FA38FD-71B3-B846-99C7-9F75DD01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DD6E86-7F84-0F48-836A-CB9C815A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2657-04DD-5F48-8654-95D0162A6B7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821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6F25E17-1D4F-DE46-944B-E8704C49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A780-C508-194E-8331-AD5BF76FD086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8D11FDD-29FA-2C4C-A43A-9DEF9B3F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CF0D555-1DB2-044D-9481-B3F1606A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2657-04DD-5F48-8654-95D0162A6B7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304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AABA55-11F7-5B4B-A868-801073CD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0C2DB6-E1BB-2946-A640-AAC013CF2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0749FE-C812-7D4F-9EB1-1833E3240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A86144-0A30-0A43-B4A0-EF2361EB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A780-C508-194E-8331-AD5BF76FD086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273118-8850-BE4F-95AE-279B6B18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2DBC5A-0290-6545-9506-38E21AED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2657-04DD-5F48-8654-95D0162A6B7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859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1F271E-75C2-5449-BCD8-413717AE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A25BD18-05A2-6E41-9F6C-9E0C04A61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B30608-37D5-A346-9FA6-69FC222AA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379523-4B9A-C44B-8845-54535421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A780-C508-194E-8331-AD5BF76FD086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EC8376-23D5-3646-92D2-833DA722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AAAF5A-0078-4544-B5FD-537E568F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2657-04DD-5F48-8654-95D0162A6B7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070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9B03B13-817B-C344-8D8C-69FF97D0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23FAA9-C5AA-DC4A-8641-928E3374A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D39773-1188-8B4A-85EB-A8E88530A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4A780-C508-194E-8331-AD5BF76FD086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FEE3A7-B49B-1949-A27F-A42386FA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9032B9-D148-7A40-9135-23D55E7F5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72657-04DD-5F48-8654-95D0162A6B78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4BA8D7-B03C-6646-BB6D-336AC244C0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1439C2A-1EB5-3F45-944E-D8B1C5743B5E}"/>
              </a:ext>
            </a:extLst>
          </p:cNvPr>
          <p:cNvSpPr/>
          <p:nvPr userDrawn="1"/>
        </p:nvSpPr>
        <p:spPr>
          <a:xfrm>
            <a:off x="253340" y="228600"/>
            <a:ext cx="11685320" cy="6400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715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8E4C75-B4B0-514E-8F65-B0C9875D6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1A14E9-B240-F347-9BAC-FE18360A3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04" y="2235200"/>
            <a:ext cx="9942286" cy="2387600"/>
          </a:xfrm>
        </p:spPr>
        <p:txBody>
          <a:bodyPr>
            <a:normAutofit/>
          </a:bodyPr>
          <a:lstStyle/>
          <a:p>
            <a:pPr algn="l"/>
            <a:r>
              <a:rPr lang="uk-UA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Ергодіагностика</a:t>
            </a:r>
            <a:endParaRPr lang="x-none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9BE876C-7777-6947-A2D1-A88BBDDFD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2126" l="4582" r="89995">
                        <a14:foregroundMark x1="4582" y1="92126" x2="22861" y2="85290"/>
                        <a14:foregroundMark x1="22861" y1="85290" x2="31960" y2="79262"/>
                        <a14:foregroundMark x1="31960" y1="79262" x2="33114" y2="80040"/>
                        <a14:foregroundMark x1="80534" y1="58033" x2="87061" y2="76233"/>
                        <a14:foregroundMark x1="24543" y1="77733" x2="18906" y2="78454"/>
                        <a14:foregroundMark x1="18906" y1="78454" x2="16680" y2="81540"/>
                        <a14:backgroundMark x1="18724" y1="65648" x2="23933" y2="65734"/>
                        <a14:backgroundMark x1="23933" y1="65734" x2="49102" y2="63542"/>
                        <a14:backgroundMark x1="49102" y1="63542" x2="49926" y2="63542"/>
                        <a14:backgroundMark x1="55382" y1="63109" x2="69886" y2="49351"/>
                        <a14:backgroundMark x1="71947" y1="53822" x2="81787" y2="44361"/>
                        <a14:backgroundMark x1="81787" y1="44361" x2="84523" y2="43236"/>
                        <a14:backgroundMark x1="62749" y1="73060" x2="55761" y2="74099"/>
                        <a14:backgroundMark x1="55761" y1="74099" x2="42789" y2="69051"/>
                        <a14:backgroundMark x1="18609" y1="71589" x2="24856" y2="71791"/>
                        <a14:backgroundMark x1="24856" y1="71791" x2="27081" y2="71589"/>
                      </a14:backgroundRemoval>
                    </a14:imgEffect>
                  </a14:imgLayer>
                </a14:imgProps>
              </a:ext>
            </a:extLst>
          </a:blip>
          <a:srcRect t="53122"/>
          <a:stretch/>
        </p:blipFill>
        <p:spPr>
          <a:xfrm>
            <a:off x="0" y="3643086"/>
            <a:ext cx="12192000" cy="32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4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92" y="876056"/>
            <a:ext cx="11277599" cy="4351338"/>
          </a:xfrm>
        </p:spPr>
        <p:txBody>
          <a:bodyPr/>
          <a:lstStyle/>
          <a:p>
            <a:pPr marL="0" indent="439738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Метою </a:t>
            </a:r>
            <a:r>
              <a:rPr lang="ru-RU" dirty="0">
                <a:latin typeface="Comic Sans MS" panose="030F0702030302020204" pitchFamily="66" charset="0"/>
              </a:rPr>
              <a:t>викладання предмету «</a:t>
            </a:r>
            <a:r>
              <a:rPr lang="ru-RU" dirty="0" smtClean="0">
                <a:latin typeface="Comic Sans MS" panose="030F0702030302020204" pitchFamily="66" charset="0"/>
              </a:rPr>
              <a:t>Ергодіагностика» </a:t>
            </a:r>
            <a:r>
              <a:rPr lang="ru-RU" dirty="0">
                <a:latin typeface="Comic Sans MS" panose="030F0702030302020204" pitchFamily="66" charset="0"/>
              </a:rPr>
              <a:t>є надання студентам сучасних теоретичних знань з відновлення активної життєдіяльності людини, що використовується при порушеннях трудової, соціальної активності та здатності по догляду за собою, навчити студентів володіти ерготерапевтичними методами відновлення та формування практичних вмінь з застосування ерготерапії у системі комплексної реабілітації при різних захворюваннях та порушеннях систем організму;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859" y="4009290"/>
            <a:ext cx="3205419" cy="254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8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676" y="524361"/>
            <a:ext cx="11295185" cy="5665423"/>
          </a:xfrm>
        </p:spPr>
        <p:txBody>
          <a:bodyPr>
            <a:normAutofit fontScale="77500" lnSpcReduction="20000"/>
          </a:bodyPr>
          <a:lstStyle/>
          <a:p>
            <a:pPr marL="0" indent="439738">
              <a:buNone/>
            </a:pPr>
            <a:r>
              <a:rPr lang="ru-RU" dirty="0">
                <a:latin typeface="Comic Sans MS" panose="030F0702030302020204" pitchFamily="66" charset="0"/>
              </a:rPr>
              <a:t>Основним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завданням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дисципліни </a:t>
            </a:r>
            <a:r>
              <a:rPr lang="ru-RU" dirty="0">
                <a:latin typeface="Comic Sans MS" panose="030F0702030302020204" pitchFamily="66" charset="0"/>
              </a:rPr>
              <a:t>є: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- </a:t>
            </a:r>
            <a:r>
              <a:rPr lang="ru-RU" dirty="0">
                <a:latin typeface="Comic Sans MS" panose="030F0702030302020204" pitchFamily="66" charset="0"/>
              </a:rPr>
              <a:t>сформувати у студентів цілісне уявлення про методику ерготерапії, яка спрямована на поступове покращення всіх сфер життя і діяльності пацієнта;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- </a:t>
            </a:r>
            <a:r>
              <a:rPr lang="ru-RU" dirty="0">
                <a:latin typeface="Comic Sans MS" panose="030F0702030302020204" pitchFamily="66" charset="0"/>
              </a:rPr>
              <a:t>мати спеціальні концептуальні знання, які потрібні для покращення побутових дій пацієнта;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- </a:t>
            </a:r>
            <a:r>
              <a:rPr lang="ru-RU" dirty="0">
                <a:latin typeface="Comic Sans MS" panose="030F0702030302020204" pitchFamily="66" charset="0"/>
              </a:rPr>
              <a:t>досягнути максимально можливої незалежності пацієнта у навичках самообслуговування;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- </a:t>
            </a:r>
            <a:r>
              <a:rPr lang="ru-RU" dirty="0">
                <a:latin typeface="Comic Sans MS" panose="030F0702030302020204" pitchFamily="66" charset="0"/>
              </a:rPr>
              <a:t>навчити особливостям ергодіагностики та поетапності ерготерапевтичного процесу;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- </a:t>
            </a:r>
            <a:r>
              <a:rPr lang="ru-RU" dirty="0">
                <a:latin typeface="Comic Sans MS" panose="030F0702030302020204" pitchFamily="66" charset="0"/>
              </a:rPr>
              <a:t>виробити базові навички розробки індивідуальної ерготерапевтичної програми застосування засобів та методів полегшення оволодіння методам соціальнопобутової адаптації та навичками самообслуговування;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- </a:t>
            </a:r>
            <a:r>
              <a:rPr lang="ru-RU" dirty="0">
                <a:latin typeface="Comic Sans MS" panose="030F0702030302020204" pitchFamily="66" charset="0"/>
              </a:rPr>
              <a:t>сформувати розуміння сфер діяльності ерготерапевта, таких як повсякденна та інструментальна діяльності та участь у соціальному житті;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- </a:t>
            </a:r>
            <a:r>
              <a:rPr lang="ru-RU" dirty="0">
                <a:latin typeface="Comic Sans MS" panose="030F0702030302020204" pitchFamily="66" charset="0"/>
              </a:rPr>
              <a:t>забезпечити уміння розвивати ті фізичні якості, які необхідні для подальшої адаптації в соціумі та професійній діяльності;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- </a:t>
            </a:r>
            <a:r>
              <a:rPr lang="ru-RU" dirty="0">
                <a:latin typeface="Comic Sans MS" panose="030F0702030302020204" pitchFamily="66" charset="0"/>
              </a:rPr>
              <a:t>навчити використовувати методики для активності 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                                          </a:t>
            </a:r>
            <a:r>
              <a:rPr lang="ru-RU" dirty="0" smtClean="0">
                <a:latin typeface="Comic Sans MS" panose="030F0702030302020204" pitchFamily="66" charset="0"/>
              </a:rPr>
              <a:t>у </a:t>
            </a:r>
            <a:r>
              <a:rPr lang="ru-RU" dirty="0">
                <a:latin typeface="Comic Sans MS" panose="030F0702030302020204" pitchFamily="66" charset="0"/>
              </a:rPr>
              <a:t>повсякденному житті різних вікових категорій та </a:t>
            </a:r>
            <a:r>
              <a:rPr lang="ru-RU" dirty="0" smtClean="0">
                <a:latin typeface="Comic Sans MS" panose="030F0702030302020204" pitchFamily="66" charset="0"/>
              </a:rPr>
              <a:t>                                                                              нозологій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107" y="4993646"/>
            <a:ext cx="3587263" cy="16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8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91" y="682625"/>
            <a:ext cx="11242431" cy="5454406"/>
          </a:xfrm>
        </p:spPr>
        <p:txBody>
          <a:bodyPr>
            <a:normAutofit fontScale="77500" lnSpcReduction="20000"/>
          </a:bodyPr>
          <a:lstStyle/>
          <a:p>
            <a:pPr marL="0" indent="439738">
              <a:buNone/>
            </a:pPr>
            <a:r>
              <a:rPr lang="ru-RU" dirty="0">
                <a:latin typeface="Comic Sans MS" panose="030F0702030302020204" pitchFamily="66" charset="0"/>
              </a:rPr>
              <a:t>До завершення навчання студенти повинні: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знати: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визначення </a:t>
            </a:r>
            <a:r>
              <a:rPr lang="ru-RU" dirty="0">
                <a:latin typeface="Comic Sans MS" panose="030F0702030302020204" pitchFamily="66" charset="0"/>
              </a:rPr>
              <a:t>ерготерапії; походження ерготерапії; сучасну парадигму ерготерапії, відмінності ерготерапії від трудотерапії та від фізичної терапії; принципи ерготерапії; поняття активності та </a:t>
            </a:r>
            <a:r>
              <a:rPr lang="ru-RU" dirty="0" smtClean="0">
                <a:latin typeface="Comic Sans MS" panose="030F0702030302020204" pitchFamily="66" charset="0"/>
              </a:rPr>
              <a:t>участі;</a:t>
            </a: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ru-RU" dirty="0">
                <a:latin typeface="Comic Sans MS" panose="030F0702030302020204" pitchFamily="66" charset="0"/>
              </a:rPr>
              <a:t>основні підходи ерготерапії; методики визначення обмежень життєдіяльності у пацієнтів; шкали, що використовуються для оцінки наявних обмежень у пацієнтів; </a:t>
            </a: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методи </a:t>
            </a:r>
            <a:r>
              <a:rPr lang="ru-RU" dirty="0">
                <a:latin typeface="Comic Sans MS" panose="030F0702030302020204" pitchFamily="66" charset="0"/>
              </a:rPr>
              <a:t>обстеження стану функціональних систем організму та дослідження основних аспектів життя на основі МКФ 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принципи </a:t>
            </a:r>
            <a:r>
              <a:rPr lang="ru-RU" dirty="0">
                <a:latin typeface="Comic Sans MS" panose="030F0702030302020204" pitchFamily="66" charset="0"/>
              </a:rPr>
              <a:t>підбору методів впливу ерготерапії, основні допоміжні засоби та інвентар, що використовуються при проведенні ерготерапії, підбір технічних засобів та засобів пересування;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особливості </a:t>
            </a:r>
            <a:r>
              <a:rPr lang="ru-RU" dirty="0">
                <a:latin typeface="Comic Sans MS" panose="030F0702030302020204" pitchFamily="66" charset="0"/>
              </a:rPr>
              <a:t>застосування допоміжних засобів ерготерапії при різних захворюваннях та порушеннях;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ru-RU" dirty="0">
                <a:latin typeface="Comic Sans MS" panose="030F0702030302020204" pitchFamily="66" charset="0"/>
              </a:rPr>
              <a:t>особливості функціонування організму дитини; особливості роботи ерготерапевта з дітьми; методи оцінювання розвитку дитини; клінічні прояви та етіологія аутизму; особливості побудови занять з дітьми; допоміжний інвентар при роботі з дітьми; розвиток дрібної моторики у дітей; методики збільшення сили м’язів у дітей; прояви порушення сенсорної інтеграції.</a:t>
            </a:r>
            <a:endParaRPr lang="ru-RU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3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846" y="612283"/>
            <a:ext cx="11207262" cy="5384069"/>
          </a:xfrm>
        </p:spPr>
        <p:txBody>
          <a:bodyPr>
            <a:normAutofit fontScale="85000" lnSpcReduction="10000"/>
          </a:bodyPr>
          <a:lstStyle/>
          <a:p>
            <a:pPr marL="0" indent="352425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Вміти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52425" indent="-352425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Провести </a:t>
            </a:r>
            <a:r>
              <a:rPr lang="ru-RU" dirty="0">
                <a:latin typeface="Comic Sans MS" panose="030F0702030302020204" pitchFamily="66" charset="0"/>
              </a:rPr>
              <a:t>загальне та спеціальне обстеження для оцінки стану органів та систем організму.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352425" indent="-352425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Оцінити </a:t>
            </a:r>
            <a:r>
              <a:rPr lang="ru-RU" dirty="0">
                <a:latin typeface="Comic Sans MS" panose="030F0702030302020204" pitchFamily="66" charset="0"/>
              </a:rPr>
              <a:t>можливості пацієнта перед проведенням ерготерапії враховуючи чинники навколишнього середовища.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352425" indent="-352425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Враховуючи </a:t>
            </a:r>
            <a:r>
              <a:rPr lang="ru-RU" dirty="0">
                <a:latin typeface="Comic Sans MS" panose="030F0702030302020204" pitchFamily="66" charset="0"/>
              </a:rPr>
              <a:t>запит пацієнта складати програму занять з ерготерапії та визначати очікуваний результат впливу з використанням спеціальних прийомів, засобів та </a:t>
            </a:r>
            <a:r>
              <a:rPr lang="ru-RU" dirty="0" smtClean="0">
                <a:latin typeface="Comic Sans MS" panose="030F0702030302020204" pitchFamily="66" charset="0"/>
              </a:rPr>
              <a:t>методів.</a:t>
            </a:r>
          </a:p>
          <a:p>
            <a:pPr marL="352425" indent="-352425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Правильно </a:t>
            </a:r>
            <a:r>
              <a:rPr lang="ru-RU" dirty="0">
                <a:latin typeface="Comic Sans MS" panose="030F0702030302020204" pitchFamily="66" charset="0"/>
              </a:rPr>
              <a:t>підбирати необхідні шкали, опитувальники, методи спостереження для оцінки обмежень пацієнтів з різними </a:t>
            </a:r>
            <a:r>
              <a:rPr lang="ru-RU" dirty="0" smtClean="0">
                <a:latin typeface="Comic Sans MS" panose="030F0702030302020204" pitchFamily="66" charset="0"/>
              </a:rPr>
              <a:t>порушеннями.</a:t>
            </a:r>
          </a:p>
          <a:p>
            <a:pPr marL="352425" indent="-352425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Мотивувати </a:t>
            </a:r>
            <a:r>
              <a:rPr lang="ru-RU" dirty="0">
                <a:latin typeface="Comic Sans MS" panose="030F0702030302020204" pitchFamily="66" charset="0"/>
              </a:rPr>
              <a:t>та заохочувати пацієнтів до занять.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352425" indent="-352425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Облаштовувати </a:t>
            </a:r>
            <a:r>
              <a:rPr lang="ru-RU" dirty="0">
                <a:latin typeface="Comic Sans MS" panose="030F0702030302020204" pitchFamily="66" charset="0"/>
              </a:rPr>
              <a:t>навколишнє середовище пацієнтів для </a:t>
            </a:r>
            <a:r>
              <a:rPr lang="ru-RU" dirty="0" smtClean="0">
                <a:latin typeface="Comic Sans MS" panose="030F0702030302020204" pitchFamily="66" charset="0"/>
              </a:rPr>
              <a:t>                        полегшення </a:t>
            </a:r>
            <a:r>
              <a:rPr lang="ru-RU" dirty="0">
                <a:latin typeface="Comic Sans MS" panose="030F0702030302020204" pitchFamily="66" charset="0"/>
              </a:rPr>
              <a:t>їх соціального життя (вдома, на роботі).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352425" indent="-352425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Працювати </a:t>
            </a:r>
            <a:r>
              <a:rPr lang="ru-RU" dirty="0">
                <a:latin typeface="Comic Sans MS" panose="030F0702030302020204" pitchFamily="66" charset="0"/>
              </a:rPr>
              <a:t>спільно з </a:t>
            </a:r>
            <a:r>
              <a:rPr lang="ru-RU" dirty="0" smtClean="0">
                <a:latin typeface="Comic Sans MS" panose="030F0702030302020204" pitchFamily="66" charset="0"/>
              </a:rPr>
              <a:t>мультидисциплінарною                                      </a:t>
            </a:r>
            <a:r>
              <a:rPr lang="ru-RU" dirty="0">
                <a:latin typeface="Comic Sans MS" panose="030F0702030302020204" pitchFamily="66" charset="0"/>
              </a:rPr>
              <a:t>командою.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957" y="3429000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1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66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70" y="2552199"/>
            <a:ext cx="4808660" cy="41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37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A5AA"/>
      </a:accent1>
      <a:accent2>
        <a:srgbClr val="F07985"/>
      </a:accent2>
      <a:accent3>
        <a:srgbClr val="76907C"/>
      </a:accent3>
      <a:accent4>
        <a:srgbClr val="EB8A62"/>
      </a:accent4>
      <a:accent5>
        <a:srgbClr val="94759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450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Wingdings</vt:lpstr>
      <vt:lpstr>Office Theme</vt:lpstr>
      <vt:lpstr>Ергодіагностика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Lenovo</cp:lastModifiedBy>
  <cp:revision>4</cp:revision>
  <dcterms:created xsi:type="dcterms:W3CDTF">2023-07-10T07:15:05Z</dcterms:created>
  <dcterms:modified xsi:type="dcterms:W3CDTF">2024-04-02T19:27:09Z</dcterms:modified>
</cp:coreProperties>
</file>