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Roboto"/>
      <p:regular r:id="rId14"/>
      <p:bold r:id="rId15"/>
      <p:italic r:id="rId16"/>
      <p:boldItalic r:id="rId17"/>
    </p:embeddedFont>
    <p:embeddedFont>
      <p:font typeface="Comfortaa"/>
      <p:regular r:id="rId18"/>
      <p:bold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bold.fntdata"/><Relationship Id="rId14" Type="http://schemas.openxmlformats.org/officeDocument/2006/relationships/font" Target="fonts/Roboto-regular.fntdata"/><Relationship Id="rId17" Type="http://schemas.openxmlformats.org/officeDocument/2006/relationships/font" Target="fonts/Roboto-boldItalic.fntdata"/><Relationship Id="rId16" Type="http://schemas.openxmlformats.org/officeDocument/2006/relationships/font" Target="fonts/Roboto-italic.fntdata"/><Relationship Id="rId5" Type="http://schemas.openxmlformats.org/officeDocument/2006/relationships/notesMaster" Target="notesMasters/notesMaster1.xml"/><Relationship Id="rId19" Type="http://schemas.openxmlformats.org/officeDocument/2006/relationships/font" Target="fonts/Comfortaa-bold.fntdata"/><Relationship Id="rId6" Type="http://schemas.openxmlformats.org/officeDocument/2006/relationships/slide" Target="slides/slide1.xml"/><Relationship Id="rId18" Type="http://schemas.openxmlformats.org/officeDocument/2006/relationships/font" Target="fonts/Comfortaa-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1" name="Shape 81"/>
        <p:cNvGrpSpPr/>
        <p:nvPr/>
      </p:nvGrpSpPr>
      <p:grpSpPr>
        <a:xfrm>
          <a:off x="0" y="0"/>
          <a:ext cx="0" cy="0"/>
          <a:chOff x="0" y="0"/>
          <a:chExt cx="0" cy="0"/>
        </a:xfrm>
      </p:grpSpPr>
      <p:sp>
        <p:nvSpPr>
          <p:cNvPr id="82" name="Google Shape;82;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Google Shape;88;g864802b60b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864802b60b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3" name="Shape 93"/>
        <p:cNvGrpSpPr/>
        <p:nvPr/>
      </p:nvGrpSpPr>
      <p:grpSpPr>
        <a:xfrm>
          <a:off x="0" y="0"/>
          <a:ext cx="0" cy="0"/>
          <a:chOff x="0" y="0"/>
          <a:chExt cx="0" cy="0"/>
        </a:xfrm>
      </p:grpSpPr>
      <p:sp>
        <p:nvSpPr>
          <p:cNvPr id="94" name="Google Shape;94;g864802b60b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864802b60b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9" name="Shape 99"/>
        <p:cNvGrpSpPr/>
        <p:nvPr/>
      </p:nvGrpSpPr>
      <p:grpSpPr>
        <a:xfrm>
          <a:off x="0" y="0"/>
          <a:ext cx="0" cy="0"/>
          <a:chOff x="0" y="0"/>
          <a:chExt cx="0" cy="0"/>
        </a:xfrm>
      </p:grpSpPr>
      <p:sp>
        <p:nvSpPr>
          <p:cNvPr id="100" name="Google Shape;100;g864802b60b_0_1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864802b60b_0_1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Google Shape;106;g864802b60b_0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864802b60b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1" name="Shape 111"/>
        <p:cNvGrpSpPr/>
        <p:nvPr/>
      </p:nvGrpSpPr>
      <p:grpSpPr>
        <a:xfrm>
          <a:off x="0" y="0"/>
          <a:ext cx="0" cy="0"/>
          <a:chOff x="0" y="0"/>
          <a:chExt cx="0" cy="0"/>
        </a:xfrm>
      </p:grpSpPr>
      <p:sp>
        <p:nvSpPr>
          <p:cNvPr id="112" name="Google Shape;112;g864802b60b_0_1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864802b60b_0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7" name="Shape 117"/>
        <p:cNvGrpSpPr/>
        <p:nvPr/>
      </p:nvGrpSpPr>
      <p:grpSpPr>
        <a:xfrm>
          <a:off x="0" y="0"/>
          <a:ext cx="0" cy="0"/>
          <a:chOff x="0" y="0"/>
          <a:chExt cx="0" cy="0"/>
        </a:xfrm>
      </p:grpSpPr>
      <p:sp>
        <p:nvSpPr>
          <p:cNvPr id="118" name="Google Shape;118;g864802b60b_0_1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864802b60b_0_1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Google Shape;124;g864802b60b_0_1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864802b60b_0_1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solidFill>
          <a:schemeClr val="dk1"/>
        </a:solidFill>
      </p:bgPr>
    </p:bg>
    <p:spTree>
      <p:nvGrpSpPr>
        <p:cNvPr id="9"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598100" y="1775222"/>
            <a:ext cx="8222100" cy="8388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17" name="Google Shape;17;p2"/>
          <p:cNvSpPr txBox="1"/>
          <p:nvPr>
            <p:ph idx="1" type="subTitle"/>
          </p:nvPr>
        </p:nvSpPr>
        <p:spPr>
          <a:xfrm>
            <a:off x="598088" y="2715913"/>
            <a:ext cx="8222100" cy="4329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18" name="Google Shape;18;p2"/>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bg>
      <p:bgPr>
        <a:solidFill>
          <a:schemeClr val="dk1"/>
        </a:solidFill>
      </p:bgPr>
    </p:bg>
    <p:spTree>
      <p:nvGrpSpPr>
        <p:cNvPr id="69"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1"/>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6" name="Google Shape;76;p11"/>
          <p:cNvSpPr txBox="1"/>
          <p:nvPr>
            <p:ph hasCustomPrompt="1" type="title"/>
          </p:nvPr>
        </p:nvSpPr>
        <p:spPr>
          <a:xfrm>
            <a:off x="311700" y="1256050"/>
            <a:ext cx="8520600" cy="20307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p:nvPr>
            <p:ph idx="1" type="body"/>
          </p:nvPr>
        </p:nvSpPr>
        <p:spPr>
          <a:xfrm>
            <a:off x="311700" y="3369225"/>
            <a:ext cx="8520600" cy="12819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1600"/>
              </a:spcBef>
              <a:spcAft>
                <a:spcPts val="0"/>
              </a:spcAft>
              <a:buClr>
                <a:schemeClr val="lt1"/>
              </a:buClr>
              <a:buSzPts val="1400"/>
              <a:buChar char="○"/>
              <a:defRPr>
                <a:solidFill>
                  <a:schemeClr val="lt1"/>
                </a:solidFill>
              </a:defRPr>
            </a:lvl2pPr>
            <a:lvl3pPr indent="-317500" lvl="2" marL="1371600" algn="ctr">
              <a:spcBef>
                <a:spcPts val="1600"/>
              </a:spcBef>
              <a:spcAft>
                <a:spcPts val="0"/>
              </a:spcAft>
              <a:buClr>
                <a:schemeClr val="lt1"/>
              </a:buClr>
              <a:buSzPts val="1400"/>
              <a:buChar char="■"/>
              <a:defRPr>
                <a:solidFill>
                  <a:schemeClr val="lt1"/>
                </a:solidFill>
              </a:defRPr>
            </a:lvl3pPr>
            <a:lvl4pPr indent="-317500" lvl="3" marL="1828800" algn="ctr">
              <a:spcBef>
                <a:spcPts val="1600"/>
              </a:spcBef>
              <a:spcAft>
                <a:spcPts val="0"/>
              </a:spcAft>
              <a:buClr>
                <a:schemeClr val="lt1"/>
              </a:buClr>
              <a:buSzPts val="1400"/>
              <a:buChar char="●"/>
              <a:defRPr>
                <a:solidFill>
                  <a:schemeClr val="lt1"/>
                </a:solidFill>
              </a:defRPr>
            </a:lvl4pPr>
            <a:lvl5pPr indent="-317500" lvl="4" marL="2286000" algn="ctr">
              <a:spcBef>
                <a:spcPts val="1600"/>
              </a:spcBef>
              <a:spcAft>
                <a:spcPts val="0"/>
              </a:spcAft>
              <a:buClr>
                <a:schemeClr val="lt1"/>
              </a:buClr>
              <a:buSzPts val="1400"/>
              <a:buChar char="○"/>
              <a:defRPr>
                <a:solidFill>
                  <a:schemeClr val="lt1"/>
                </a:solidFill>
              </a:defRPr>
            </a:lvl5pPr>
            <a:lvl6pPr indent="-317500" lvl="5" marL="2743200" algn="ctr">
              <a:spcBef>
                <a:spcPts val="1600"/>
              </a:spcBef>
              <a:spcAft>
                <a:spcPts val="0"/>
              </a:spcAft>
              <a:buClr>
                <a:schemeClr val="lt1"/>
              </a:buClr>
              <a:buSzPts val="1400"/>
              <a:buChar char="■"/>
              <a:defRPr>
                <a:solidFill>
                  <a:schemeClr val="lt1"/>
                </a:solidFill>
              </a:defRPr>
            </a:lvl6pPr>
            <a:lvl7pPr indent="-317500" lvl="6" marL="3200400" algn="ctr">
              <a:spcBef>
                <a:spcPts val="1600"/>
              </a:spcBef>
              <a:spcAft>
                <a:spcPts val="0"/>
              </a:spcAft>
              <a:buClr>
                <a:schemeClr val="lt1"/>
              </a:buClr>
              <a:buSzPts val="1400"/>
              <a:buChar char="●"/>
              <a:defRPr>
                <a:solidFill>
                  <a:schemeClr val="lt1"/>
                </a:solidFill>
              </a:defRPr>
            </a:lvl7pPr>
            <a:lvl8pPr indent="-317500" lvl="7" marL="3657600" algn="ctr">
              <a:spcBef>
                <a:spcPts val="1600"/>
              </a:spcBef>
              <a:spcAft>
                <a:spcPts val="0"/>
              </a:spcAft>
              <a:buClr>
                <a:schemeClr val="lt1"/>
              </a:buClr>
              <a:buSzPts val="1400"/>
              <a:buChar char="○"/>
              <a:defRPr>
                <a:solidFill>
                  <a:schemeClr val="lt1"/>
                </a:solidFill>
              </a:defRPr>
            </a:lvl8pPr>
            <a:lvl9pPr indent="-317500" lvl="8" marL="4114800" algn="ctr">
              <a:spcBef>
                <a:spcPts val="1600"/>
              </a:spcBef>
              <a:spcAft>
                <a:spcPts val="1600"/>
              </a:spcAft>
              <a:buClr>
                <a:schemeClr val="lt1"/>
              </a:buClr>
              <a:buSzPts val="1400"/>
              <a:buChar char="■"/>
              <a:defRPr>
                <a:solidFill>
                  <a:schemeClr val="lt1"/>
                </a:solidFill>
              </a:defRPr>
            </a:lvl9pPr>
          </a:lstStyle>
          <a:p/>
        </p:txBody>
      </p:sp>
      <p:sp>
        <p:nvSpPr>
          <p:cNvPr id="78" name="Google Shape;78;p11"/>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79" name="Shape 79"/>
        <p:cNvGrpSpPr/>
        <p:nvPr/>
      </p:nvGrpSpPr>
      <p:grpSpPr>
        <a:xfrm>
          <a:off x="0" y="0"/>
          <a:ext cx="0" cy="0"/>
          <a:chOff x="0" y="0"/>
          <a:chExt cx="0" cy="0"/>
        </a:xfrm>
      </p:grpSpPr>
      <p:sp>
        <p:nvSpPr>
          <p:cNvPr id="80" name="Google Shape;80;p12"/>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dk1"/>
        </a:solidFill>
      </p:bgPr>
    </p:bg>
    <p:spTree>
      <p:nvGrpSpPr>
        <p:cNvPr id="19"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 name="Google Shape;26;p3"/>
          <p:cNvSpPr txBox="1"/>
          <p:nvPr>
            <p:ph type="title"/>
          </p:nvPr>
        </p:nvSpPr>
        <p:spPr>
          <a:xfrm>
            <a:off x="598100" y="2152347"/>
            <a:ext cx="8222100" cy="838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27" name="Google Shape;27;p3"/>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28"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a:off x="7170274" y="3903669"/>
              <a:ext cx="989100" cy="987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4"/>
            <p:cNvSpPr/>
            <p:nvPr/>
          </p:nvSpPr>
          <p:spPr>
            <a:xfrm>
              <a:off x="0" y="4891594"/>
              <a:ext cx="9144000" cy="252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5" name="Google Shape;35;p4"/>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 name="Google Shape;36;p4"/>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37" name="Google Shape;37;p4"/>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38" name="Shape 38"/>
        <p:cNvGrpSpPr/>
        <p:nvPr/>
      </p:nvGrpSpPr>
      <p:grpSpPr>
        <a:xfrm>
          <a:off x="0" y="0"/>
          <a:ext cx="0" cy="0"/>
          <a:chOff x="0" y="0"/>
          <a:chExt cx="0" cy="0"/>
        </a:xfrm>
      </p:grpSpPr>
      <p:sp>
        <p:nvSpPr>
          <p:cNvPr id="39" name="Google Shape;39;p5"/>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0" name="Google Shape;40;p5"/>
          <p:cNvSpPr txBox="1"/>
          <p:nvPr>
            <p:ph idx="1" type="body"/>
          </p:nvPr>
        </p:nvSpPr>
        <p:spPr>
          <a:xfrm>
            <a:off x="311700" y="1229975"/>
            <a:ext cx="3999900" cy="3339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1" name="Google Shape;41;p5"/>
          <p:cNvSpPr txBox="1"/>
          <p:nvPr>
            <p:ph idx="2" type="body"/>
          </p:nvPr>
        </p:nvSpPr>
        <p:spPr>
          <a:xfrm>
            <a:off x="4832400" y="1229975"/>
            <a:ext cx="3999900" cy="3339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2" name="Google Shape;42;p5"/>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3" name="Shape 43"/>
        <p:cNvGrpSpPr/>
        <p:nvPr/>
      </p:nvGrpSpPr>
      <p:grpSpPr>
        <a:xfrm>
          <a:off x="0" y="0"/>
          <a:ext cx="0" cy="0"/>
          <a:chOff x="0" y="0"/>
          <a:chExt cx="0" cy="0"/>
        </a:xfrm>
      </p:grpSpPr>
      <p:sp>
        <p:nvSpPr>
          <p:cNvPr id="44" name="Google Shape;44;p6"/>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5" name="Google Shape;45;p6"/>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46" name="Shape 46"/>
        <p:cNvGrpSpPr/>
        <p:nvPr/>
      </p:nvGrpSpPr>
      <p:grpSpPr>
        <a:xfrm>
          <a:off x="0" y="0"/>
          <a:ext cx="0" cy="0"/>
          <a:chOff x="0" y="0"/>
          <a:chExt cx="0" cy="0"/>
        </a:xfrm>
      </p:grpSpPr>
      <p:sp>
        <p:nvSpPr>
          <p:cNvPr id="47" name="Google Shape;47;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8" name="Google Shape;48;p7"/>
          <p:cNvSpPr txBox="1"/>
          <p:nvPr>
            <p:ph idx="1" type="body"/>
          </p:nvPr>
        </p:nvSpPr>
        <p:spPr>
          <a:xfrm>
            <a:off x="311700" y="1465804"/>
            <a:ext cx="2808000" cy="31032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9" name="Google Shape;49;p7"/>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accent4"/>
        </a:solidFill>
      </p:bgPr>
    </p:bg>
    <p:spTree>
      <p:nvGrpSpPr>
        <p:cNvPr id="50"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p:nvPr/>
          </p:nvSpPr>
          <p:spPr>
            <a:xfrm flipH="1" rot="10800000">
              <a:off x="7113588" y="107"/>
              <a:ext cx="1015200" cy="10152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8"/>
          <p:cNvSpPr txBox="1"/>
          <p:nvPr>
            <p:ph type="title"/>
          </p:nvPr>
        </p:nvSpPr>
        <p:spPr>
          <a:xfrm>
            <a:off x="490250" y="526350"/>
            <a:ext cx="56187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58" name="Google Shape;58;p8"/>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59"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1" name="Google Shape;6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2" name="Google Shape;62;p9"/>
          <p:cNvSpPr txBox="1"/>
          <p:nvPr>
            <p:ph type="title"/>
          </p:nvPr>
        </p:nvSpPr>
        <p:spPr>
          <a:xfrm>
            <a:off x="265500" y="1151100"/>
            <a:ext cx="4045200" cy="15645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63" name="Google Shape;63;p9"/>
          <p:cNvSpPr txBox="1"/>
          <p:nvPr>
            <p:ph idx="1" type="subTitle"/>
          </p:nvPr>
        </p:nvSpPr>
        <p:spPr>
          <a:xfrm>
            <a:off x="265500" y="2769001"/>
            <a:ext cx="4045200" cy="1269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4" name="Google Shape;64;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65" name="Google Shape;65;p9"/>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66" name="Shape 66"/>
        <p:cNvGrpSpPr/>
        <p:nvPr/>
      </p:nvGrpSpPr>
      <p:grpSpPr>
        <a:xfrm>
          <a:off x="0" y="0"/>
          <a:ext cx="0" cy="0"/>
          <a:chOff x="0" y="0"/>
          <a:chExt cx="0" cy="0"/>
        </a:xfrm>
      </p:grpSpPr>
      <p:sp>
        <p:nvSpPr>
          <p:cNvPr id="67" name="Google Shape;67;p10"/>
          <p:cNvSpPr txBox="1"/>
          <p:nvPr>
            <p:ph idx="1" type="body"/>
          </p:nvPr>
        </p:nvSpPr>
        <p:spPr>
          <a:xfrm>
            <a:off x="319500" y="423057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68" name="Google Shape;68;p10"/>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geometr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10000"/>
            <a:ext cx="8520600" cy="6078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p:txBody>
      </p:sp>
      <p:sp>
        <p:nvSpPr>
          <p:cNvPr id="7" name="Google Shape;7;p1"/>
          <p:cNvSpPr txBox="1"/>
          <p:nvPr>
            <p:ph idx="1" type="body"/>
          </p:nvPr>
        </p:nvSpPr>
        <p:spPr>
          <a:xfrm>
            <a:off x="311700" y="1229875"/>
            <a:ext cx="8520600" cy="3339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a:lnSpc>
                <a:spcPct val="115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60431" y="4651190"/>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ru"/>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4" name="Shape 84"/>
        <p:cNvGrpSpPr/>
        <p:nvPr/>
      </p:nvGrpSpPr>
      <p:grpSpPr>
        <a:xfrm>
          <a:off x="0" y="0"/>
          <a:ext cx="0" cy="0"/>
          <a:chOff x="0" y="0"/>
          <a:chExt cx="0" cy="0"/>
        </a:xfrm>
      </p:grpSpPr>
      <p:sp>
        <p:nvSpPr>
          <p:cNvPr id="85" name="Google Shape;85;p13"/>
          <p:cNvSpPr txBox="1"/>
          <p:nvPr>
            <p:ph type="ctrTitle"/>
          </p:nvPr>
        </p:nvSpPr>
        <p:spPr>
          <a:xfrm>
            <a:off x="598100" y="1775222"/>
            <a:ext cx="8222100" cy="838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ru" sz="4500"/>
              <a:t>Інноваційний урок української літератури</a:t>
            </a:r>
            <a:endParaRPr sz="3600"/>
          </a:p>
        </p:txBody>
      </p:sp>
      <p:sp>
        <p:nvSpPr>
          <p:cNvPr id="86" name="Google Shape;86;p13"/>
          <p:cNvSpPr txBox="1"/>
          <p:nvPr>
            <p:ph idx="1" type="subTitle"/>
          </p:nvPr>
        </p:nvSpPr>
        <p:spPr>
          <a:xfrm>
            <a:off x="598088" y="2715913"/>
            <a:ext cx="8222100" cy="432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t>Викладач - доцент Бондаренко Л.Г.</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sp>
        <p:nvSpPr>
          <p:cNvPr id="91" name="Google Shape;91;p14"/>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just">
              <a:lnSpc>
                <a:spcPct val="115000"/>
              </a:lnSpc>
              <a:spcBef>
                <a:spcPts val="1200"/>
              </a:spcBef>
              <a:spcAft>
                <a:spcPts val="0"/>
              </a:spcAft>
              <a:buNone/>
            </a:pPr>
            <a:r>
              <a:rPr b="1" lang="ru" sz="2100">
                <a:latin typeface="Comfortaa"/>
                <a:ea typeface="Comfortaa"/>
                <a:cs typeface="Comfortaa"/>
                <a:sym typeface="Comfortaa"/>
              </a:rPr>
              <a:t>Мета навчальної дисципліни:</a:t>
            </a:r>
            <a:endParaRPr sz="3900">
              <a:latin typeface="Comfortaa"/>
              <a:ea typeface="Comfortaa"/>
              <a:cs typeface="Comfortaa"/>
              <a:sym typeface="Comfortaa"/>
            </a:endParaRPr>
          </a:p>
        </p:txBody>
      </p:sp>
      <p:sp>
        <p:nvSpPr>
          <p:cNvPr id="92" name="Google Shape;92;p14"/>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0" lvl="0" marL="0" rtl="0" algn="just">
              <a:lnSpc>
                <a:spcPct val="115000"/>
              </a:lnSpc>
              <a:spcBef>
                <a:spcPts val="1200"/>
              </a:spcBef>
              <a:spcAft>
                <a:spcPts val="0"/>
              </a:spcAft>
              <a:buNone/>
            </a:pPr>
            <a:r>
              <a:rPr b="1" lang="ru" sz="1200">
                <a:solidFill>
                  <a:schemeClr val="dk1"/>
                </a:solidFill>
                <a:latin typeface="Comfortaa"/>
                <a:ea typeface="Comfortaa"/>
                <a:cs typeface="Comfortaa"/>
                <a:sym typeface="Comfortaa"/>
              </a:rPr>
              <a:t>з</a:t>
            </a:r>
            <a:r>
              <a:rPr lang="ru" sz="1200">
                <a:solidFill>
                  <a:schemeClr val="dk1"/>
                </a:solidFill>
                <a:latin typeface="Comfortaa"/>
                <a:ea typeface="Comfortaa"/>
                <a:cs typeface="Comfortaa"/>
                <a:sym typeface="Comfortaa"/>
              </a:rPr>
              <a:t>абезпечити готовність майбутніх учителів української літератури до інноваційної діяльності в сучасному навчальному закладі; озброїти студентів знаннями сучасних технологій навчання української літератури; сформувати стійке переконання в необхідності вдосконалення педагогічної майстерності, у критичному аналізі та використанні елементів інновацій у власній роботі, враховуючи різні умови ефективності педагогічних технологій; формувати навички й уміння розробляти конспекти уроків для учнів з урахуванням сучасних вимог до оновлення методичного та організаційного формату уроку, що сприятиме вдосконаленню здібностей студентів організовувати безпосередню творчу інтелектуальну діяльність учня або колективу з метою формування ключових компетентностей; добирати відповідно до мети уроку інноваційні методи і форми навчання; сприяти вихованню та соціалізації особистості.</a:t>
            </a:r>
            <a:endParaRPr sz="1200">
              <a:solidFill>
                <a:schemeClr val="dk1"/>
              </a:solidFill>
              <a:latin typeface="Comfortaa"/>
              <a:ea typeface="Comfortaa"/>
              <a:cs typeface="Comfortaa"/>
              <a:sym typeface="Comfortaa"/>
            </a:endParaRPr>
          </a:p>
          <a:p>
            <a:pPr indent="444500" lvl="0" marL="0" rtl="0" algn="just">
              <a:lnSpc>
                <a:spcPct val="115000"/>
              </a:lnSpc>
              <a:spcBef>
                <a:spcPts val="1200"/>
              </a:spcBef>
              <a:spcAft>
                <a:spcPts val="0"/>
              </a:spcAft>
              <a:buNone/>
            </a:pPr>
            <a:r>
              <a:rPr lang="ru" sz="1200">
                <a:solidFill>
                  <a:srgbClr val="000000"/>
                </a:solidFill>
                <a:latin typeface="Times New Roman"/>
                <a:ea typeface="Times New Roman"/>
                <a:cs typeface="Times New Roman"/>
                <a:sym typeface="Times New Roman"/>
              </a:rPr>
              <a:t> </a:t>
            </a:r>
            <a:endParaRPr sz="1200">
              <a:solidFill>
                <a:srgbClr val="000000"/>
              </a:solidFill>
              <a:latin typeface="Times New Roman"/>
              <a:ea typeface="Times New Roman"/>
              <a:cs typeface="Times New Roman"/>
              <a:sym typeface="Times New Roman"/>
            </a:endParaRPr>
          </a:p>
          <a:p>
            <a:pPr indent="0" lvl="0" marL="0" rtl="0" algn="l">
              <a:spcBef>
                <a:spcPts val="1200"/>
              </a:spcBef>
              <a:spcAft>
                <a:spcPts val="16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6" name="Shape 96"/>
        <p:cNvGrpSpPr/>
        <p:nvPr/>
      </p:nvGrpSpPr>
      <p:grpSpPr>
        <a:xfrm>
          <a:off x="0" y="0"/>
          <a:ext cx="0" cy="0"/>
          <a:chOff x="0" y="0"/>
          <a:chExt cx="0" cy="0"/>
        </a:xfrm>
      </p:grpSpPr>
      <p:sp>
        <p:nvSpPr>
          <p:cNvPr id="97" name="Google Shape;97;p15"/>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u">
                <a:latin typeface="Comfortaa"/>
                <a:ea typeface="Comfortaa"/>
                <a:cs typeface="Comfortaa"/>
                <a:sym typeface="Comfortaa"/>
              </a:rPr>
              <a:t>Теми курсу:</a:t>
            </a:r>
            <a:endParaRPr>
              <a:latin typeface="Comfortaa"/>
              <a:ea typeface="Comfortaa"/>
              <a:cs typeface="Comfortaa"/>
              <a:sym typeface="Comfortaa"/>
            </a:endParaRPr>
          </a:p>
        </p:txBody>
      </p:sp>
      <p:sp>
        <p:nvSpPr>
          <p:cNvPr id="98" name="Google Shape;98;p15"/>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444500" lvl="0" marL="0" rtl="0" algn="just">
              <a:lnSpc>
                <a:spcPct val="115000"/>
              </a:lnSpc>
              <a:spcBef>
                <a:spcPts val="1200"/>
              </a:spcBef>
              <a:spcAft>
                <a:spcPts val="0"/>
              </a:spcAft>
              <a:buNone/>
            </a:pPr>
            <a:r>
              <a:rPr b="1" lang="ru" sz="1300">
                <a:solidFill>
                  <a:schemeClr val="dk1"/>
                </a:solidFill>
                <a:latin typeface="Comfortaa"/>
                <a:ea typeface="Comfortaa"/>
                <a:cs typeface="Comfortaa"/>
                <a:sym typeface="Comfortaa"/>
              </a:rPr>
              <a:t>1. Вступ. </a:t>
            </a:r>
            <a:r>
              <a:rPr lang="ru" sz="1300">
                <a:solidFill>
                  <a:schemeClr val="dk1"/>
                </a:solidFill>
                <a:latin typeface="Comfortaa"/>
                <a:ea typeface="Comfortaa"/>
                <a:cs typeface="Comfortaa"/>
                <a:sym typeface="Comfortaa"/>
              </a:rPr>
              <a:t>Мета і завдання спецкурсу. Роль спецкурсу у фаховій підготовці майбутнього вчителя літератури, його зв’язок з іншими дисциплінами. Інновації в освіті. Стан означеної проблеми в методиці викладання літератури. Поняття про інноваційний урок української літератури (за В. Шуляром).</a:t>
            </a:r>
            <a:endParaRPr sz="1300">
              <a:solidFill>
                <a:schemeClr val="dk1"/>
              </a:solidFill>
              <a:latin typeface="Comfortaa"/>
              <a:ea typeface="Comfortaa"/>
              <a:cs typeface="Comfortaa"/>
              <a:sym typeface="Comfortaa"/>
            </a:endParaRPr>
          </a:p>
          <a:p>
            <a:pPr indent="444500" lvl="0" marL="0" rtl="0" algn="just">
              <a:lnSpc>
                <a:spcPct val="115000"/>
              </a:lnSpc>
              <a:spcBef>
                <a:spcPts val="1200"/>
              </a:spcBef>
              <a:spcAft>
                <a:spcPts val="0"/>
              </a:spcAft>
              <a:buNone/>
            </a:pPr>
            <a:r>
              <a:rPr b="1" lang="ru" sz="1300">
                <a:solidFill>
                  <a:schemeClr val="dk1"/>
                </a:solidFill>
                <a:latin typeface="Comfortaa"/>
                <a:ea typeface="Comfortaa"/>
                <a:cs typeface="Comfortaa"/>
                <a:sym typeface="Comfortaa"/>
              </a:rPr>
              <a:t> 2.</a:t>
            </a:r>
            <a:r>
              <a:rPr lang="ru" sz="1300">
                <a:solidFill>
                  <a:schemeClr val="dk1"/>
                </a:solidFill>
                <a:latin typeface="Comfortaa"/>
                <a:ea typeface="Comfortaa"/>
                <a:cs typeface="Comfortaa"/>
                <a:sym typeface="Comfortaa"/>
              </a:rPr>
              <a:t> </a:t>
            </a:r>
            <a:r>
              <a:rPr b="1" lang="ru" sz="1300">
                <a:solidFill>
                  <a:schemeClr val="dk1"/>
                </a:solidFill>
                <a:latin typeface="Comfortaa"/>
                <a:ea typeface="Comfortaa"/>
                <a:cs typeface="Comfortaa"/>
                <a:sym typeface="Comfortaa"/>
              </a:rPr>
              <a:t>Урок літератури в умовах реформування системи освіти в Україні</a:t>
            </a:r>
            <a:r>
              <a:rPr lang="ru" sz="1300">
                <a:solidFill>
                  <a:schemeClr val="dk1"/>
                </a:solidFill>
                <a:latin typeface="Comfortaa"/>
                <a:ea typeface="Comfortaa"/>
                <a:cs typeface="Comfortaa"/>
                <a:sym typeface="Comfortaa"/>
              </a:rPr>
              <a:t>. Характеристика основних державних документів щодо реформування системи освіти в Україні (Концепція «Нова українська школа», Державний стандарт базової повної і загальної середньої освіти, Концепція літературної освіти). Рекомендації Міністерства освіти та науки України щодо вивчення української літератури у поточному навчальному році. Огляд чинних програм і підручників.</a:t>
            </a:r>
            <a:endParaRPr sz="1300">
              <a:solidFill>
                <a:schemeClr val="dk1"/>
              </a:solidFill>
              <a:latin typeface="Comfortaa"/>
              <a:ea typeface="Comfortaa"/>
              <a:cs typeface="Comfortaa"/>
              <a:sym typeface="Comfortaa"/>
            </a:endParaRPr>
          </a:p>
          <a:p>
            <a:pPr indent="0" lvl="0" marL="0" rtl="0" algn="l">
              <a:spcBef>
                <a:spcPts val="0"/>
              </a:spcBef>
              <a:spcAft>
                <a:spcPts val="1600"/>
              </a:spcAft>
              <a:buNone/>
            </a:pPr>
            <a:r>
              <a:t/>
            </a:r>
            <a:endParaRPr>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2" name="Shape 102"/>
        <p:cNvGrpSpPr/>
        <p:nvPr/>
      </p:nvGrpSpPr>
      <p:grpSpPr>
        <a:xfrm>
          <a:off x="0" y="0"/>
          <a:ext cx="0" cy="0"/>
          <a:chOff x="0" y="0"/>
          <a:chExt cx="0" cy="0"/>
        </a:xfrm>
      </p:grpSpPr>
      <p:sp>
        <p:nvSpPr>
          <p:cNvPr id="103" name="Google Shape;103;p16"/>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16"/>
          <p:cNvSpPr txBox="1"/>
          <p:nvPr>
            <p:ph idx="1" type="body"/>
          </p:nvPr>
        </p:nvSpPr>
        <p:spPr>
          <a:xfrm>
            <a:off x="311700" y="509250"/>
            <a:ext cx="8520600" cy="4059600"/>
          </a:xfrm>
          <a:prstGeom prst="rect">
            <a:avLst/>
          </a:prstGeom>
        </p:spPr>
        <p:txBody>
          <a:bodyPr anchorCtr="0" anchor="t" bIns="91425" lIns="91425" spcFirstLastPara="1" rIns="91425" wrap="square" tIns="91425">
            <a:noAutofit/>
          </a:bodyPr>
          <a:lstStyle/>
          <a:p>
            <a:pPr indent="444500" lvl="0" marL="0" rtl="0" algn="just">
              <a:lnSpc>
                <a:spcPct val="115000"/>
              </a:lnSpc>
              <a:spcBef>
                <a:spcPts val="1200"/>
              </a:spcBef>
              <a:spcAft>
                <a:spcPts val="0"/>
              </a:spcAft>
              <a:buNone/>
            </a:pPr>
            <a:r>
              <a:rPr b="1" lang="ru" sz="1300">
                <a:solidFill>
                  <a:schemeClr val="dk1"/>
                </a:solidFill>
                <a:latin typeface="Comfortaa"/>
                <a:ea typeface="Comfortaa"/>
                <a:cs typeface="Comfortaa"/>
                <a:sym typeface="Comfortaa"/>
              </a:rPr>
              <a:t>3. Методичне забезпечення інноваційного уроку української літератури. </a:t>
            </a:r>
            <a:r>
              <a:rPr lang="ru" sz="1300">
                <a:solidFill>
                  <a:schemeClr val="dk1"/>
                </a:solidFill>
                <a:latin typeface="Comfortaa"/>
                <a:ea typeface="Comfortaa"/>
                <a:cs typeface="Comfortaa"/>
                <a:sym typeface="Comfortaa"/>
              </a:rPr>
              <a:t>Сучасна педагогічна періодика та методичні посібники, зокрема електронні видання, на допомогу вчителю української літератури. Блог учителя української літератури, його структура та зміст. Огляд блогів провідних учителів України. Освітянські інтернет сайти та групи у соціальних мережах. Наукові конференції, круглі столи, тренінги з проблем методики викладання літератури, їхня роль у  методичному забезпеченні сучасного уроку української літератури.</a:t>
            </a:r>
            <a:endParaRPr sz="1300">
              <a:solidFill>
                <a:schemeClr val="dk1"/>
              </a:solidFill>
              <a:latin typeface="Comfortaa"/>
              <a:ea typeface="Comfortaa"/>
              <a:cs typeface="Comfortaa"/>
              <a:sym typeface="Comfortaa"/>
            </a:endParaRPr>
          </a:p>
          <a:p>
            <a:pPr indent="444500" lvl="0" marL="0" rtl="0" algn="just">
              <a:lnSpc>
                <a:spcPct val="115000"/>
              </a:lnSpc>
              <a:spcBef>
                <a:spcPts val="1200"/>
              </a:spcBef>
              <a:spcAft>
                <a:spcPts val="0"/>
              </a:spcAft>
              <a:buNone/>
            </a:pPr>
            <a:r>
              <a:rPr b="1" lang="ru" sz="1300">
                <a:solidFill>
                  <a:schemeClr val="dk1"/>
                </a:solidFill>
                <a:latin typeface="Comfortaa"/>
                <a:ea typeface="Comfortaa"/>
                <a:cs typeface="Comfortaa"/>
                <a:sym typeface="Comfortaa"/>
              </a:rPr>
              <a:t>4. Мотиваційне забезпечення сучасного уроку української літератури. </a:t>
            </a:r>
            <a:r>
              <a:rPr lang="ru" sz="1300">
                <a:solidFill>
                  <a:schemeClr val="dk1"/>
                </a:solidFill>
                <a:latin typeface="Comfortaa"/>
                <a:ea typeface="Comfortaa"/>
                <a:cs typeface="Comfortaa"/>
                <a:sym typeface="Comfortaa"/>
              </a:rPr>
              <a:t>Мотиваційне забезпечення як необхідна умова високої ефективності уроку літератури. Зміст поняття «мотиваційне забезпечення уроку». Постановка навчальних цілей – важлива та обов’язкова умова моделювання освітнього процесу. Формування позитивного ставлення до змісту і процесу діяльності на уроках української літератури.</a:t>
            </a:r>
            <a:endParaRPr sz="1300">
              <a:solidFill>
                <a:schemeClr val="dk1"/>
              </a:solidFill>
              <a:latin typeface="Comfortaa"/>
              <a:ea typeface="Comfortaa"/>
              <a:cs typeface="Comfortaa"/>
              <a:sym typeface="Comfortaa"/>
            </a:endParaRPr>
          </a:p>
          <a:p>
            <a:pPr indent="0" lvl="0" marL="0" rtl="0" algn="l">
              <a:spcBef>
                <a:spcPts val="0"/>
              </a:spcBef>
              <a:spcAft>
                <a:spcPts val="16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Google Shape;109;p17"/>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7"/>
          <p:cNvSpPr txBox="1"/>
          <p:nvPr>
            <p:ph idx="1" type="body"/>
          </p:nvPr>
        </p:nvSpPr>
        <p:spPr>
          <a:xfrm>
            <a:off x="311700" y="410000"/>
            <a:ext cx="8520600" cy="4158900"/>
          </a:xfrm>
          <a:prstGeom prst="rect">
            <a:avLst/>
          </a:prstGeom>
        </p:spPr>
        <p:txBody>
          <a:bodyPr anchorCtr="0" anchor="t" bIns="91425" lIns="91425" spcFirstLastPara="1" rIns="91425" wrap="square" tIns="91425">
            <a:noAutofit/>
          </a:bodyPr>
          <a:lstStyle/>
          <a:p>
            <a:pPr indent="444500" lvl="0" marL="0" rtl="0" algn="just">
              <a:lnSpc>
                <a:spcPct val="115000"/>
              </a:lnSpc>
              <a:spcBef>
                <a:spcPts val="1200"/>
              </a:spcBef>
              <a:spcAft>
                <a:spcPts val="0"/>
              </a:spcAft>
              <a:buNone/>
            </a:pPr>
            <a:r>
              <a:rPr b="1" lang="ru" sz="1400">
                <a:solidFill>
                  <a:schemeClr val="dk1"/>
                </a:solidFill>
                <a:latin typeface="Comfortaa"/>
                <a:ea typeface="Comfortaa"/>
                <a:cs typeface="Comfortaa"/>
                <a:sym typeface="Comfortaa"/>
              </a:rPr>
              <a:t>5. Нестандартні уроки української літератури. </a:t>
            </a:r>
            <a:r>
              <a:rPr lang="ru" sz="1400">
                <a:solidFill>
                  <a:schemeClr val="dk1"/>
                </a:solidFill>
                <a:latin typeface="Comfortaa"/>
                <a:ea typeface="Comfortaa"/>
                <a:cs typeface="Comfortaa"/>
                <a:sym typeface="Comfortaa"/>
              </a:rPr>
              <a:t>Класифікація уроків за рівнем інноваційності. Поняття про інтеграційні уроки та їх типи. Мистецькі, рольові уроки, уроки-літературні мандрівки, інноваційно-технологічні уроки, уроки вищої школи, уроки літературознавчих студій.</a:t>
            </a:r>
            <a:endParaRPr sz="1400">
              <a:solidFill>
                <a:schemeClr val="dk1"/>
              </a:solidFill>
              <a:latin typeface="Comfortaa"/>
              <a:ea typeface="Comfortaa"/>
              <a:cs typeface="Comfortaa"/>
              <a:sym typeface="Comfortaa"/>
            </a:endParaRPr>
          </a:p>
          <a:p>
            <a:pPr indent="0" lvl="0" marL="0" rtl="0" algn="l">
              <a:spcBef>
                <a:spcPts val="1200"/>
              </a:spcBef>
              <a:spcAft>
                <a:spcPts val="1600"/>
              </a:spcAft>
              <a:buNone/>
            </a:pPr>
            <a:r>
              <a:rPr b="1" lang="ru" sz="1400">
                <a:solidFill>
                  <a:schemeClr val="dk1"/>
                </a:solidFill>
                <a:latin typeface="Comfortaa"/>
                <a:ea typeface="Comfortaa"/>
                <a:cs typeface="Comfortaa"/>
                <a:sym typeface="Comfortaa"/>
              </a:rPr>
              <a:t>6. Екзистенціально-діалогічний підхід до викладання української літератури. </a:t>
            </a:r>
            <a:r>
              <a:rPr lang="ru" sz="1400">
                <a:solidFill>
                  <a:schemeClr val="dk1"/>
                </a:solidFill>
                <a:latin typeface="Comfortaa"/>
                <a:ea typeface="Comfortaa"/>
                <a:cs typeface="Comfortaa"/>
                <a:sym typeface="Comfortaa"/>
              </a:rPr>
              <a:t>Екзистенціально-діалогічна концепція викладання української літератури Г. Токмань. Діалогізм і проблемність як принципи сучасного прочитання української літератури. Екзистенціально-діалогічна парадигма викладання української літератури. Види діалогів на уроках української літератури. Проблемні ситуації і питання літературного характеру</a:t>
            </a:r>
            <a:r>
              <a:rPr lang="ru" sz="1200">
                <a:solidFill>
                  <a:srgbClr val="000000"/>
                </a:solidFill>
                <a:latin typeface="Times New Roman"/>
                <a:ea typeface="Times New Roman"/>
                <a:cs typeface="Times New Roman"/>
                <a:sym typeface="Times New Roman"/>
              </a:rPr>
              <a: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4" name="Shape 114"/>
        <p:cNvGrpSpPr/>
        <p:nvPr/>
      </p:nvGrpSpPr>
      <p:grpSpPr>
        <a:xfrm>
          <a:off x="0" y="0"/>
          <a:ext cx="0" cy="0"/>
          <a:chOff x="0" y="0"/>
          <a:chExt cx="0" cy="0"/>
        </a:xfrm>
      </p:grpSpPr>
      <p:sp>
        <p:nvSpPr>
          <p:cNvPr id="115" name="Google Shape;115;p18"/>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8"/>
          <p:cNvSpPr txBox="1"/>
          <p:nvPr>
            <p:ph idx="1" type="body"/>
          </p:nvPr>
        </p:nvSpPr>
        <p:spPr>
          <a:xfrm>
            <a:off x="311700" y="410000"/>
            <a:ext cx="8520600" cy="4158900"/>
          </a:xfrm>
          <a:prstGeom prst="rect">
            <a:avLst/>
          </a:prstGeom>
        </p:spPr>
        <p:txBody>
          <a:bodyPr anchorCtr="0" anchor="t" bIns="91425" lIns="91425" spcFirstLastPara="1" rIns="91425" wrap="square" tIns="91425">
            <a:noAutofit/>
          </a:bodyPr>
          <a:lstStyle/>
          <a:p>
            <a:pPr indent="444500" lvl="0" marL="0" rtl="0" algn="just">
              <a:lnSpc>
                <a:spcPct val="115000"/>
              </a:lnSpc>
              <a:spcBef>
                <a:spcPts val="1200"/>
              </a:spcBef>
              <a:spcAft>
                <a:spcPts val="0"/>
              </a:spcAft>
              <a:buNone/>
            </a:pPr>
            <a:r>
              <a:rPr b="1" lang="ru" sz="1500">
                <a:solidFill>
                  <a:schemeClr val="dk1"/>
                </a:solidFill>
                <a:latin typeface="Comfortaa"/>
                <a:ea typeface="Comfortaa"/>
                <a:cs typeface="Comfortaa"/>
                <a:sym typeface="Comfortaa"/>
              </a:rPr>
              <a:t>7. Сучасні концепції шкільного аналізу літературного твору. </a:t>
            </a:r>
            <a:r>
              <a:rPr lang="ru" sz="1500">
                <a:solidFill>
                  <a:schemeClr val="dk1"/>
                </a:solidFill>
                <a:latin typeface="Comfortaa"/>
                <a:ea typeface="Comfortaa"/>
                <a:cs typeface="Comfortaa"/>
                <a:sym typeface="Comfortaa"/>
              </a:rPr>
              <a:t>Навчально-технологічна концепція літературного аналізу А. Ситченка. Компаративний аналіз на уроках української літератури. Вивчення української літератури у взаємозв’язку із суміжними мистецтвами.</a:t>
            </a:r>
            <a:endParaRPr sz="1500">
              <a:solidFill>
                <a:schemeClr val="dk1"/>
              </a:solidFill>
              <a:latin typeface="Comfortaa"/>
              <a:ea typeface="Comfortaa"/>
              <a:cs typeface="Comfortaa"/>
              <a:sym typeface="Comfortaa"/>
            </a:endParaRPr>
          </a:p>
          <a:p>
            <a:pPr indent="444500" lvl="0" marL="0" rtl="0" algn="just">
              <a:lnSpc>
                <a:spcPct val="115000"/>
              </a:lnSpc>
              <a:spcBef>
                <a:spcPts val="1200"/>
              </a:spcBef>
              <a:spcAft>
                <a:spcPts val="0"/>
              </a:spcAft>
              <a:buNone/>
            </a:pPr>
            <a:r>
              <a:rPr b="1" lang="ru" sz="1500">
                <a:solidFill>
                  <a:schemeClr val="dk1"/>
                </a:solidFill>
                <a:latin typeface="Comfortaa"/>
                <a:ea typeface="Comfortaa"/>
                <a:cs typeface="Comfortaa"/>
                <a:sym typeface="Comfortaa"/>
              </a:rPr>
              <a:t>8. Методика роботи з креолізованими текстами.</a:t>
            </a:r>
            <a:r>
              <a:rPr lang="ru" sz="1500">
                <a:solidFill>
                  <a:schemeClr val="dk1"/>
                </a:solidFill>
                <a:latin typeface="Comfortaa"/>
                <a:ea typeface="Comfortaa"/>
                <a:cs typeface="Comfortaa"/>
                <a:sym typeface="Comfortaa"/>
              </a:rPr>
              <a:t> Поняття про креолізований текст. Види креолізованих текстів, що використовуються на уроках літератури: комікси, буктрейлер, мотиватор, постер, буклет, фотоколаж, логотип, «дуддл», скрапбукінг, кардмейкінг. Психолого-педагогічні засади використання креолізованих текстів у процесі вивчення літератури. Технології створення креолізованих текстів.  Аналіз досвіду вчителів із використання креолізованих текстів на уроках літератури.</a:t>
            </a:r>
            <a:endParaRPr sz="1500">
              <a:solidFill>
                <a:schemeClr val="dk1"/>
              </a:solidFill>
              <a:latin typeface="Comfortaa"/>
              <a:ea typeface="Comfortaa"/>
              <a:cs typeface="Comfortaa"/>
              <a:sym typeface="Comfortaa"/>
            </a:endParaRPr>
          </a:p>
          <a:p>
            <a:pPr indent="0" lvl="0" marL="0" rtl="0" algn="l">
              <a:spcBef>
                <a:spcPts val="1200"/>
              </a:spcBef>
              <a:spcAft>
                <a:spcPts val="16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0" name="Shape 120"/>
        <p:cNvGrpSpPr/>
        <p:nvPr/>
      </p:nvGrpSpPr>
      <p:grpSpPr>
        <a:xfrm>
          <a:off x="0" y="0"/>
          <a:ext cx="0" cy="0"/>
          <a:chOff x="0" y="0"/>
          <a:chExt cx="0" cy="0"/>
        </a:xfrm>
      </p:grpSpPr>
      <p:sp>
        <p:nvSpPr>
          <p:cNvPr id="121" name="Google Shape;121;p19"/>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9"/>
          <p:cNvSpPr txBox="1"/>
          <p:nvPr>
            <p:ph idx="1" type="body"/>
          </p:nvPr>
        </p:nvSpPr>
        <p:spPr>
          <a:xfrm>
            <a:off x="311700" y="410000"/>
            <a:ext cx="8520600" cy="4158900"/>
          </a:xfrm>
          <a:prstGeom prst="rect">
            <a:avLst/>
          </a:prstGeom>
        </p:spPr>
        <p:txBody>
          <a:bodyPr anchorCtr="0" anchor="t" bIns="91425" lIns="91425" spcFirstLastPara="1" rIns="91425" wrap="square" tIns="91425">
            <a:noAutofit/>
          </a:bodyPr>
          <a:lstStyle/>
          <a:p>
            <a:pPr indent="444500" lvl="0" marL="0" rtl="0" algn="just">
              <a:lnSpc>
                <a:spcPct val="115000"/>
              </a:lnSpc>
              <a:spcBef>
                <a:spcPts val="1200"/>
              </a:spcBef>
              <a:spcAft>
                <a:spcPts val="0"/>
              </a:spcAft>
              <a:buNone/>
            </a:pPr>
            <a:r>
              <a:rPr b="1" lang="ru" sz="1400">
                <a:solidFill>
                  <a:schemeClr val="dk1"/>
                </a:solidFill>
                <a:latin typeface="Comfortaa"/>
                <a:ea typeface="Comfortaa"/>
                <a:cs typeface="Comfortaa"/>
                <a:sym typeface="Comfortaa"/>
              </a:rPr>
              <a:t>9. Використання інформаційно-комп’ютерних технологій у системі літературної освіти. </a:t>
            </a:r>
            <a:r>
              <a:rPr lang="ru" sz="1400">
                <a:solidFill>
                  <a:schemeClr val="dk1"/>
                </a:solidFill>
                <a:latin typeface="Comfortaa"/>
                <a:ea typeface="Comfortaa"/>
                <a:cs typeface="Comfortaa"/>
                <a:sym typeface="Comfortaa"/>
              </a:rPr>
              <a:t>Функції комп’ютерної техніки у процесі вивчення літератури. Критерії застосування комп’ютерно-технологічних  прийомів на уроках. Медіатека учителя української літератури. Форми літературного спілкування учителя з учнями за допомогою системи Інтернет (за В. Уліщенко). Електронний підручник з української літератури. Аналіз досвіду вчителів-практиків із використання інтернет сервісів на уроках української літератури (штрих-коди, плейкаст та ін.).</a:t>
            </a:r>
            <a:endParaRPr sz="1400">
              <a:solidFill>
                <a:schemeClr val="dk1"/>
              </a:solidFill>
              <a:latin typeface="Comfortaa"/>
              <a:ea typeface="Comfortaa"/>
              <a:cs typeface="Comfortaa"/>
              <a:sym typeface="Comfortaa"/>
            </a:endParaRPr>
          </a:p>
          <a:p>
            <a:pPr indent="444500" lvl="0" marL="0" rtl="0" algn="just">
              <a:lnSpc>
                <a:spcPct val="115000"/>
              </a:lnSpc>
              <a:spcBef>
                <a:spcPts val="1200"/>
              </a:spcBef>
              <a:spcAft>
                <a:spcPts val="0"/>
              </a:spcAft>
              <a:buNone/>
            </a:pPr>
            <a:r>
              <a:rPr b="1" lang="ru" sz="1400">
                <a:solidFill>
                  <a:schemeClr val="dk1"/>
                </a:solidFill>
                <a:latin typeface="Comfortaa"/>
                <a:ea typeface="Comfortaa"/>
                <a:cs typeface="Comfortaa"/>
                <a:sym typeface="Comfortaa"/>
              </a:rPr>
              <a:t>10. Тестові технології як метод діагностики навчальних досягнень учнів. </a:t>
            </a:r>
            <a:r>
              <a:rPr lang="ru" sz="1400">
                <a:solidFill>
                  <a:schemeClr val="dk1"/>
                </a:solidFill>
                <a:latin typeface="Comfortaa"/>
                <a:ea typeface="Comfortaa"/>
                <a:cs typeface="Comfortaa"/>
                <a:sym typeface="Comfortaa"/>
              </a:rPr>
              <a:t>Класифікація тестових завдань. Вимоги до тестів. Платформи-конструктори для створення тестів: Google Форми, Quizlet, Proprofs, Kahoot, ClassMarker, Plickers, Easy Test Make, Learning Apps та ін. Педагогічні результати застосування тестових завдань на уроках літератури.</a:t>
            </a:r>
            <a:endParaRPr sz="1400">
              <a:solidFill>
                <a:schemeClr val="dk1"/>
              </a:solidFill>
              <a:latin typeface="Comfortaa"/>
              <a:ea typeface="Comfortaa"/>
              <a:cs typeface="Comfortaa"/>
              <a:sym typeface="Comfortaa"/>
            </a:endParaRPr>
          </a:p>
          <a:p>
            <a:pPr indent="0" lvl="0" marL="0" rtl="0" algn="l">
              <a:spcBef>
                <a:spcPts val="800"/>
              </a:spcBef>
              <a:spcAft>
                <a:spcPts val="1600"/>
              </a:spcAft>
              <a:buNone/>
            </a:pPr>
            <a:r>
              <a:t/>
            </a:r>
            <a:endParaRPr sz="2000">
              <a:solidFill>
                <a:schemeClr val="dk1"/>
              </a:solidFill>
              <a:latin typeface="Comfortaa"/>
              <a:ea typeface="Comfortaa"/>
              <a:cs typeface="Comfortaa"/>
              <a:sym typeface="Comforta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Google Shape;127;p20"/>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ru"/>
              <a:t>Базова література</a:t>
            </a:r>
            <a:endParaRPr/>
          </a:p>
        </p:txBody>
      </p:sp>
      <p:sp>
        <p:nvSpPr>
          <p:cNvPr id="128" name="Google Shape;128;p20"/>
          <p:cNvSpPr txBox="1"/>
          <p:nvPr>
            <p:ph idx="1" type="body"/>
          </p:nvPr>
        </p:nvSpPr>
        <p:spPr>
          <a:xfrm>
            <a:off x="311700" y="903925"/>
            <a:ext cx="8520600" cy="3665100"/>
          </a:xfrm>
          <a:prstGeom prst="rect">
            <a:avLst/>
          </a:prstGeom>
        </p:spPr>
        <p:txBody>
          <a:bodyPr anchorCtr="0" anchor="t" bIns="91425" lIns="91425" spcFirstLastPara="1" rIns="91425" wrap="square" tIns="91425">
            <a:noAutofit/>
          </a:bodyPr>
          <a:lstStyle/>
          <a:p>
            <a:pPr indent="-285750" lvl="0" marL="457200" rtl="0" algn="just">
              <a:lnSpc>
                <a:spcPct val="115000"/>
              </a:lnSpc>
              <a:spcBef>
                <a:spcPts val="1200"/>
              </a:spcBef>
              <a:spcAft>
                <a:spcPts val="0"/>
              </a:spcAft>
              <a:buClr>
                <a:srgbClr val="000000"/>
              </a:buClr>
              <a:buSzPts val="900"/>
              <a:buAutoNum type="arabicPeriod"/>
            </a:pPr>
            <a:r>
              <a:rPr lang="ru" sz="1200">
                <a:solidFill>
                  <a:srgbClr val="000000"/>
                </a:solidFill>
                <a:latin typeface="Times New Roman"/>
                <a:ea typeface="Times New Roman"/>
                <a:cs typeface="Times New Roman"/>
                <a:sym typeface="Times New Roman"/>
              </a:rPr>
              <a:t> </a:t>
            </a:r>
            <a:r>
              <a:rPr lang="ru" sz="1000">
                <a:solidFill>
                  <a:srgbClr val="000000"/>
                </a:solidFill>
                <a:latin typeface="Comfortaa"/>
                <a:ea typeface="Comfortaa"/>
                <a:cs typeface="Comfortaa"/>
                <a:sym typeface="Comfortaa"/>
              </a:rPr>
              <a:t>Куцевол О. М. Методика викладання української літератури (креативно-інноваційна стратегія) : навч. посіб. / О. М. Куцевол. – К. : Освіта України, 2009. – 464 с.</a:t>
            </a:r>
            <a:endParaRPr sz="1000">
              <a:solidFill>
                <a:srgbClr val="000000"/>
              </a:solidFill>
              <a:latin typeface="Comfortaa"/>
              <a:ea typeface="Comfortaa"/>
              <a:cs typeface="Comfortaa"/>
              <a:sym typeface="Comfortaa"/>
            </a:endParaRPr>
          </a:p>
          <a:p>
            <a:pPr indent="-279400" lvl="0" marL="457200" rtl="0" algn="just">
              <a:lnSpc>
                <a:spcPct val="115000"/>
              </a:lnSpc>
              <a:spcBef>
                <a:spcPts val="0"/>
              </a:spcBef>
              <a:spcAft>
                <a:spcPts val="0"/>
              </a:spcAft>
              <a:buClr>
                <a:srgbClr val="000000"/>
              </a:buClr>
              <a:buSzPts val="800"/>
              <a:buFont typeface="Comfortaa"/>
              <a:buAutoNum type="arabicPeriod"/>
            </a:pPr>
            <a:r>
              <a:rPr lang="ru" sz="1000">
                <a:solidFill>
                  <a:srgbClr val="000000"/>
                </a:solidFill>
                <a:latin typeface="Comfortaa"/>
                <a:ea typeface="Comfortaa"/>
                <a:cs typeface="Comfortaa"/>
                <a:sym typeface="Comfortaa"/>
              </a:rPr>
              <a:t>Наукові основи методики літератури: Навч.-метод. посібник / За ред. проф. Н. Й. Волошиної. – К.: Ленвіт, 2002. – 344 с.</a:t>
            </a:r>
            <a:endParaRPr sz="1000">
              <a:solidFill>
                <a:srgbClr val="000000"/>
              </a:solidFill>
              <a:latin typeface="Comfortaa"/>
              <a:ea typeface="Comfortaa"/>
              <a:cs typeface="Comfortaa"/>
              <a:sym typeface="Comfortaa"/>
            </a:endParaRPr>
          </a:p>
          <a:p>
            <a:pPr indent="-279400" lvl="0" marL="457200" rtl="0" algn="just">
              <a:lnSpc>
                <a:spcPct val="115000"/>
              </a:lnSpc>
              <a:spcBef>
                <a:spcPts val="0"/>
              </a:spcBef>
              <a:spcAft>
                <a:spcPts val="0"/>
              </a:spcAft>
              <a:buClr>
                <a:srgbClr val="000000"/>
              </a:buClr>
              <a:buSzPts val="800"/>
              <a:buFont typeface="Comfortaa"/>
              <a:buAutoNum type="arabicPeriod"/>
            </a:pPr>
            <a:r>
              <a:rPr lang="ru" sz="1000">
                <a:solidFill>
                  <a:srgbClr val="000000"/>
                </a:solidFill>
                <a:latin typeface="Comfortaa"/>
                <a:ea typeface="Comfortaa"/>
                <a:cs typeface="Comfortaa"/>
                <a:sym typeface="Comfortaa"/>
              </a:rPr>
              <a:t>Пасічник Є. А. Методика викладання української літератури в середніх навчальних закладах: Навч. посібник для студентів вищих закладів освіти. – К.: Ленвіт, 2000. – 384 с.</a:t>
            </a:r>
            <a:endParaRPr sz="1000">
              <a:solidFill>
                <a:srgbClr val="000000"/>
              </a:solidFill>
              <a:latin typeface="Comfortaa"/>
              <a:ea typeface="Comfortaa"/>
              <a:cs typeface="Comfortaa"/>
              <a:sym typeface="Comfortaa"/>
            </a:endParaRPr>
          </a:p>
          <a:p>
            <a:pPr indent="-279400" lvl="0" marL="457200" rtl="0" algn="just">
              <a:lnSpc>
                <a:spcPct val="115000"/>
              </a:lnSpc>
              <a:spcBef>
                <a:spcPts val="0"/>
              </a:spcBef>
              <a:spcAft>
                <a:spcPts val="0"/>
              </a:spcAft>
              <a:buClr>
                <a:srgbClr val="000000"/>
              </a:buClr>
              <a:buSzPts val="800"/>
              <a:buFont typeface="Comfortaa"/>
              <a:buAutoNum type="arabicPeriod"/>
            </a:pPr>
            <a:r>
              <a:rPr lang="ru" sz="1000">
                <a:solidFill>
                  <a:srgbClr val="000000"/>
                </a:solidFill>
                <a:latin typeface="Comfortaa"/>
                <a:ea typeface="Comfortaa"/>
                <a:cs typeface="Comfortaa"/>
                <a:sym typeface="Comfortaa"/>
              </a:rPr>
              <a:t> Пультер С. О., Лісовський А. М. Методика викладання української літератури в середній школі. – Житомир: Полісся, 2000. – 163 с.</a:t>
            </a:r>
            <a:endParaRPr sz="1000">
              <a:solidFill>
                <a:srgbClr val="000000"/>
              </a:solidFill>
              <a:latin typeface="Comfortaa"/>
              <a:ea typeface="Comfortaa"/>
              <a:cs typeface="Comfortaa"/>
              <a:sym typeface="Comfortaa"/>
            </a:endParaRPr>
          </a:p>
          <a:p>
            <a:pPr indent="-279400" lvl="0" marL="457200" rtl="0" algn="just">
              <a:lnSpc>
                <a:spcPct val="115000"/>
              </a:lnSpc>
              <a:spcBef>
                <a:spcPts val="0"/>
              </a:spcBef>
              <a:spcAft>
                <a:spcPts val="0"/>
              </a:spcAft>
              <a:buClr>
                <a:srgbClr val="000000"/>
              </a:buClr>
              <a:buSzPts val="800"/>
              <a:buFont typeface="Comfortaa"/>
              <a:buAutoNum type="arabicPeriod"/>
            </a:pPr>
            <a:r>
              <a:rPr lang="ru" sz="1000">
                <a:solidFill>
                  <a:srgbClr val="000000"/>
                </a:solidFill>
                <a:latin typeface="Comfortaa"/>
                <a:ea typeface="Comfortaa"/>
                <a:cs typeface="Comfortaa"/>
                <a:sym typeface="Comfortaa"/>
              </a:rPr>
              <a:t>Ситченко А. Л. Методика навчання української літератури в загальноосвітніх закладах: Навч. посіб. для студентів-філологів. – К.: Ленвіт, 2011. – 291 с.</a:t>
            </a:r>
            <a:endParaRPr sz="1000">
              <a:solidFill>
                <a:srgbClr val="000000"/>
              </a:solidFill>
              <a:latin typeface="Comfortaa"/>
              <a:ea typeface="Comfortaa"/>
              <a:cs typeface="Comfortaa"/>
              <a:sym typeface="Comfortaa"/>
            </a:endParaRPr>
          </a:p>
          <a:p>
            <a:pPr indent="-279400" lvl="0" marL="457200" rtl="0" algn="just">
              <a:lnSpc>
                <a:spcPct val="115000"/>
              </a:lnSpc>
              <a:spcBef>
                <a:spcPts val="0"/>
              </a:spcBef>
              <a:spcAft>
                <a:spcPts val="0"/>
              </a:spcAft>
              <a:buClr>
                <a:srgbClr val="000000"/>
              </a:buClr>
              <a:buSzPts val="800"/>
              <a:buFont typeface="Comfortaa"/>
              <a:buAutoNum type="arabicPeriod"/>
            </a:pPr>
            <a:r>
              <a:rPr lang="ru" sz="1000">
                <a:solidFill>
                  <a:srgbClr val="000000"/>
                </a:solidFill>
                <a:latin typeface="Comfortaa"/>
                <a:ea typeface="Comfortaa"/>
                <a:cs typeface="Comfortaa"/>
                <a:sym typeface="Comfortaa"/>
              </a:rPr>
              <a:t>Степанишин Б. І. Викладання української літератури в школі. – К.: Проза, 1995. – 254 с.</a:t>
            </a:r>
            <a:endParaRPr sz="1000">
              <a:solidFill>
                <a:srgbClr val="000000"/>
              </a:solidFill>
              <a:latin typeface="Comfortaa"/>
              <a:ea typeface="Comfortaa"/>
              <a:cs typeface="Comfortaa"/>
              <a:sym typeface="Comfortaa"/>
            </a:endParaRPr>
          </a:p>
          <a:p>
            <a:pPr indent="-279400" lvl="0" marL="457200" rtl="0" algn="just">
              <a:lnSpc>
                <a:spcPct val="115000"/>
              </a:lnSpc>
              <a:spcBef>
                <a:spcPts val="0"/>
              </a:spcBef>
              <a:spcAft>
                <a:spcPts val="0"/>
              </a:spcAft>
              <a:buClr>
                <a:srgbClr val="000000"/>
              </a:buClr>
              <a:buSzPts val="800"/>
              <a:buFont typeface="Comfortaa"/>
              <a:buAutoNum type="arabicPeriod"/>
            </a:pPr>
            <a:r>
              <a:rPr lang="ru" sz="1000">
                <a:solidFill>
                  <a:srgbClr val="000000"/>
                </a:solidFill>
                <a:latin typeface="Comfortaa"/>
                <a:ea typeface="Comfortaa"/>
                <a:cs typeface="Comfortaa"/>
                <a:sym typeface="Comfortaa"/>
              </a:rPr>
              <a:t>Токмань Г. Методика викладання української літератури в старшій школі: екзистенціально-діалогічна концепція. – К.: Міленіум, 2002. – 31</a:t>
            </a:r>
            <a:r>
              <a:rPr lang="ru" sz="1000">
                <a:solidFill>
                  <a:srgbClr val="000000"/>
                </a:solidFill>
                <a:latin typeface="Comfortaa"/>
                <a:ea typeface="Comfortaa"/>
                <a:cs typeface="Comfortaa"/>
                <a:sym typeface="Comfortaa"/>
              </a:rPr>
              <a:t>8 с</a:t>
            </a:r>
            <a:r>
              <a:rPr lang="ru" sz="1000">
                <a:solidFill>
                  <a:srgbClr val="000000"/>
                </a:solidFill>
                <a:latin typeface="Comfortaa"/>
                <a:ea typeface="Comfortaa"/>
                <a:cs typeface="Comfortaa"/>
                <a:sym typeface="Comfortaa"/>
              </a:rPr>
              <a:t>.</a:t>
            </a:r>
            <a:endParaRPr sz="1000">
              <a:solidFill>
                <a:srgbClr val="000000"/>
              </a:solidFill>
              <a:latin typeface="Comfortaa"/>
              <a:ea typeface="Comfortaa"/>
              <a:cs typeface="Comfortaa"/>
              <a:sym typeface="Comfortaa"/>
            </a:endParaRPr>
          </a:p>
          <a:p>
            <a:pPr indent="-279400" lvl="0" marL="457200" rtl="0" algn="just">
              <a:lnSpc>
                <a:spcPct val="115000"/>
              </a:lnSpc>
              <a:spcBef>
                <a:spcPts val="0"/>
              </a:spcBef>
              <a:spcAft>
                <a:spcPts val="0"/>
              </a:spcAft>
              <a:buClr>
                <a:srgbClr val="000000"/>
              </a:buClr>
              <a:buSzPts val="800"/>
              <a:buFont typeface="Comfortaa"/>
              <a:buAutoNum type="arabicPeriod"/>
            </a:pPr>
            <a:r>
              <a:rPr lang="ru" sz="1000">
                <a:solidFill>
                  <a:srgbClr val="000000"/>
                </a:solidFill>
                <a:latin typeface="Comfortaa"/>
                <a:ea typeface="Comfortaa"/>
                <a:cs typeface="Comfortaa"/>
                <a:sym typeface="Comfortaa"/>
              </a:rPr>
              <a:t>Токмань Г. Методика викладання української літератури в основній школі: екзистенціально-діалогічна концепція. – К.: Міленіум, 2012. – 312 с.</a:t>
            </a:r>
            <a:endParaRPr sz="1000">
              <a:solidFill>
                <a:srgbClr val="000000"/>
              </a:solidFill>
              <a:latin typeface="Comfortaa"/>
              <a:ea typeface="Comfortaa"/>
              <a:cs typeface="Comfortaa"/>
              <a:sym typeface="Comfortaa"/>
            </a:endParaRPr>
          </a:p>
          <a:p>
            <a:pPr indent="-279400" lvl="0" marL="457200" rtl="0" algn="just">
              <a:lnSpc>
                <a:spcPct val="115000"/>
              </a:lnSpc>
              <a:spcBef>
                <a:spcPts val="0"/>
              </a:spcBef>
              <a:spcAft>
                <a:spcPts val="0"/>
              </a:spcAft>
              <a:buClr>
                <a:srgbClr val="000000"/>
              </a:buClr>
              <a:buSzPts val="800"/>
              <a:buFont typeface="Comfortaa"/>
              <a:buAutoNum type="arabicPeriod"/>
            </a:pPr>
            <a:r>
              <a:rPr lang="ru" sz="1000">
                <a:solidFill>
                  <a:srgbClr val="000000"/>
                </a:solidFill>
                <a:latin typeface="Comfortaa"/>
                <a:ea typeface="Comfortaa"/>
                <a:cs typeface="Comfortaa"/>
                <a:sym typeface="Comfortaa"/>
              </a:rPr>
              <a:t>Уліщенко В. В. Теорія і практика інтерсуб’єктного навчання української літератури в школі : монографія / В. В. Уліщенко. – К. : Вид-во НПУ імені   	М. П. Драгоманова, 2011. – 398 с. Шуляр В.І.  Сучасний  урок  української літератури:  монографія  / В.І.Шуляр. – Миколаїв: Іліон, 2014. – 553с.</a:t>
            </a:r>
            <a:endParaRPr sz="1000">
              <a:solidFill>
                <a:srgbClr val="000000"/>
              </a:solidFill>
              <a:latin typeface="Comfortaa"/>
              <a:ea typeface="Comfortaa"/>
              <a:cs typeface="Comfortaa"/>
              <a:sym typeface="Comfortaa"/>
            </a:endParaRPr>
          </a:p>
          <a:p>
            <a:pPr indent="-279400" lvl="0" marL="457200" rtl="0" algn="just">
              <a:lnSpc>
                <a:spcPct val="115000"/>
              </a:lnSpc>
              <a:spcBef>
                <a:spcPts val="0"/>
              </a:spcBef>
              <a:spcAft>
                <a:spcPts val="0"/>
              </a:spcAft>
              <a:buClr>
                <a:srgbClr val="000000"/>
              </a:buClr>
              <a:buSzPts val="800"/>
              <a:buFont typeface="Comfortaa"/>
              <a:buAutoNum type="arabicPeriod"/>
            </a:pPr>
            <a:r>
              <a:rPr lang="ru" sz="1000">
                <a:solidFill>
                  <a:srgbClr val="000000"/>
                </a:solidFill>
                <a:latin typeface="Comfortaa"/>
                <a:ea typeface="Comfortaa"/>
                <a:cs typeface="Comfortaa"/>
                <a:sym typeface="Comfortaa"/>
              </a:rPr>
              <a:t>ШулярВ.І.  Сучасний  урок  української літератури:  монографія  / В.І.Шуляр. – Миколаїв: Іліон, 2014. – 553с.</a:t>
            </a:r>
            <a:endParaRPr sz="1000">
              <a:solidFill>
                <a:srgbClr val="000000"/>
              </a:solidFill>
              <a:latin typeface="Comfortaa"/>
              <a:ea typeface="Comfortaa"/>
              <a:cs typeface="Comfortaa"/>
              <a:sym typeface="Comfortaa"/>
            </a:endParaRPr>
          </a:p>
          <a:p>
            <a:pPr indent="0" lvl="0" marL="0" rtl="0" algn="l">
              <a:spcBef>
                <a:spcPts val="0"/>
              </a:spcBef>
              <a:spcAft>
                <a:spcPts val="16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