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МІЖНАРОДНОГО ТУРИЗМУ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632848" cy="8164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32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3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42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521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жителями);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туризм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41898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37444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приїзд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hotelcomapedrosa.com/wp-content/uploads/2014/02/4746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511256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0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938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і туризму в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UNWTO,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глобальному (в планетарному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https://www.workle.ru/storage/ab/91/1e/bc/7f/ff/c5/87/4e85-d0d09d-386e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615" y="3717032"/>
            <a:ext cx="2937164" cy="31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6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6530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35280" cy="24482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туризму,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http://viza.vn.ua/img/2014/05/turyzm-viza.vn_.u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1000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nfoservice.org/sites/default/files/images/articles/1311771473_diagrams-11-4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3443"/>
            <a:ext cx="3144163" cy="23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6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9685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будь-яка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межами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головною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щотижня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1708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іммігранти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кордоном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кочівники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формально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в'їжджають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</a:t>
            </a:r>
          </a:p>
        </p:txBody>
      </p:sp>
      <p:pic>
        <p:nvPicPr>
          <p:cNvPr id="10242" name="Picture 2" descr="http://www.fins.az/sites/default/files/editor/statistika-finansov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77483"/>
            <a:ext cx="3635897" cy="2381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91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403244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сезонами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виїхали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сезонами.</a:t>
            </a:r>
          </a:p>
        </p:txBody>
      </p:sp>
      <p:pic>
        <p:nvPicPr>
          <p:cNvPr id="11266" name="Picture 2" descr="http://articles.gazeta.kz/preview/type26/width340/image50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3"/>
            <a:ext cx="3347864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s101.jpe.ru/4563/2534594_b71eef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886703" cy="236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71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501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Статистика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89965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кожного з них UNWTO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http://seoprofy.ua/wp-content/uploads/2012/11/webanaly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472608" cy="3022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61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17632" cy="338437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на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hxi.info/wp-content/uploads/2012/08/molod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277271" cy="2814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day-travel.ru/images/pages/st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44372"/>
            <a:ext cx="3579862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39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658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макрорегіонів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Ізраїль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Кіпр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Карибського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Азійсько-Тихоокеанський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Південно-Азійський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1034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до абстрактного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аналізу</a:t>
            </a:r>
            <a:r>
              <a:rPr lang="ru-RU" dirty="0" smtClean="0"/>
              <a:t> та </a:t>
            </a:r>
            <a:r>
              <a:rPr lang="ru-RU" dirty="0" smtClean="0"/>
              <a:t>синтезу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управляти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,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господарській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готельного</a:t>
            </a:r>
            <a:r>
              <a:rPr lang="ru-RU" dirty="0" smtClean="0"/>
              <a:t> та ресторанного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технічною,економічною</a:t>
            </a:r>
            <a:r>
              <a:rPr lang="ru-RU" dirty="0" smtClean="0"/>
              <a:t>, </a:t>
            </a:r>
            <a:r>
              <a:rPr lang="ru-RU" dirty="0" err="1" smtClean="0"/>
              <a:t>технологічною</a:t>
            </a:r>
            <a:r>
              <a:rPr lang="ru-RU" dirty="0" smtClean="0"/>
              <a:t> та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документацією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розрахункові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суб’єктом</a:t>
            </a:r>
            <a:r>
              <a:rPr lang="ru-RU" dirty="0" smtClean="0"/>
              <a:t> </a:t>
            </a:r>
            <a:r>
              <a:rPr lang="ru-RU" dirty="0" err="1" smtClean="0"/>
              <a:t>готельного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ресторанного </a:t>
            </a:r>
            <a:r>
              <a:rPr lang="ru-RU" dirty="0" err="1" smtClean="0"/>
              <a:t>бізнесу</a:t>
            </a:r>
            <a:r>
              <a:rPr lang="ru-RU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45624" cy="338437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субрегіонах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середньосвітові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 descr="http://ezoteriki.org.ua/sites/default/files/images/o_turisme/gornyy-turizm-alba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51648" cy="276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91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6530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Статистика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261973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туризму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2" name="Picture 2" descr="https://encrypted-tbn3.gstatic.com/images?q=tbn:ANd9GcSfE3ss65dihw2K4JX8fKf9_zfGeVFk0JwEpPUcLB3KBv9hHx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77072"/>
            <a:ext cx="4211960" cy="27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ravoconsult.com.ua/wp-content/uploads/2014/02/mindohodov-ukrainy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95215"/>
            <a:ext cx="4320480" cy="2877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8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07288" cy="52565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екскурсантів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надбавок,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чайових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чеками,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способом.</a:t>
            </a:r>
          </a:p>
        </p:txBody>
      </p:sp>
    </p:spTree>
    <p:extLst>
      <p:ext uri="{BB962C8B-B14F-4D97-AF65-F5344CB8AC3E}">
        <p14:creationId xmlns:p14="http://schemas.microsoft.com/office/powerpoint/2010/main" xmlns="" val="98604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38437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 (США, Канада)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(Італія,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Найдоходнішою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США.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ukrtourism.com/img/map_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540060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48245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туризму, 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сума сальдо (негативного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балансу;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туриста, на 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7136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501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Організація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63272" cy="28083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</a:t>
            </a:r>
          </a:p>
        </p:txBody>
      </p:sp>
      <p:pic>
        <p:nvPicPr>
          <p:cNvPr id="17410" name="Picture 2" descr="http://ozi.pp.ua/wp-content/uploads/2014/08/vidpochynok-v-ukrajini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221510" cy="27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2morya.ru/images/pictures/53df5f05bc3cf5.07921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1188"/>
            <a:ext cx="4038600" cy="2653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01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35280" cy="33398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Алжирі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dirty="0"/>
          </a:p>
        </p:txBody>
      </p:sp>
      <p:pic>
        <p:nvPicPr>
          <p:cNvPr id="18434" name="Picture 2" descr="http://jointheweb.ru/wp-content/uploads/2015/04/st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760640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58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6724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середньорічний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номерного фонду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заїзду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458" name="Picture 2" descr="https://upload.wikimedia.org/wikipedia/uk/7/7f/Hotel_uk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63622"/>
            <a:ext cx="4624504" cy="270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karpatah.com.ua/hotels_images/51_fot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9338"/>
            <a:ext cx="3096344" cy="211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54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3195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жаль,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туризму, як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ночівель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туризму.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уряди,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ео^ективної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пожвавлення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2" name="Picture 2" descr="http://semempire.com.ua/images/stories/3_statistika-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824536" cy="230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4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7372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Транснаціональні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посібн</a:t>
            </a:r>
            <a:r>
              <a:rPr lang="ru-RU" dirty="0" smtClean="0"/>
              <a:t>. для ВНЗ / [За ред. В. </a:t>
            </a:r>
            <a:r>
              <a:rPr lang="ru-RU" dirty="0" err="1" smtClean="0"/>
              <a:t>Рокочої</a:t>
            </a:r>
            <a:r>
              <a:rPr lang="ru-RU" dirty="0" smtClean="0"/>
              <a:t>]. - К.: </a:t>
            </a:r>
            <a:r>
              <a:rPr lang="ru-RU" dirty="0" err="1" smtClean="0"/>
              <a:t>Знання</a:t>
            </a:r>
            <a:r>
              <a:rPr lang="ru-RU" dirty="0" smtClean="0"/>
              <a:t>, 2001. 137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Туризм в </a:t>
            </a:r>
            <a:r>
              <a:rPr lang="ru-RU" dirty="0" err="1" smtClean="0"/>
              <a:t>Україні</a:t>
            </a:r>
            <a:r>
              <a:rPr lang="ru-RU" dirty="0" smtClean="0"/>
              <a:t>: </a:t>
            </a:r>
            <a:r>
              <a:rPr lang="ru-RU" dirty="0" err="1" smtClean="0"/>
              <a:t>Статистичний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.— К. :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статистики </a:t>
            </a:r>
            <a:r>
              <a:rPr lang="ru-RU" dirty="0" err="1" smtClean="0"/>
              <a:t>України</a:t>
            </a:r>
            <a:r>
              <a:rPr lang="ru-RU" dirty="0" smtClean="0"/>
              <a:t>, 2008. 138. </a:t>
            </a:r>
            <a:endParaRPr lang="ru-RU" dirty="0" smtClean="0"/>
          </a:p>
          <a:p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: стат. </a:t>
            </a:r>
            <a:r>
              <a:rPr lang="ru-RU" dirty="0" err="1" smtClean="0"/>
              <a:t>бюл</a:t>
            </a:r>
            <a:r>
              <a:rPr lang="ru-RU" dirty="0" smtClean="0"/>
              <a:t>. /[</a:t>
            </a:r>
            <a:r>
              <a:rPr lang="ru-RU" dirty="0" err="1" smtClean="0"/>
              <a:t>відп</a:t>
            </a:r>
            <a:r>
              <a:rPr lang="ru-RU" dirty="0" smtClean="0"/>
              <a:t>. за </a:t>
            </a:r>
            <a:r>
              <a:rPr lang="ru-RU" dirty="0" err="1" smtClean="0"/>
              <a:t>вип</a:t>
            </a:r>
            <a:r>
              <a:rPr lang="ru-RU" dirty="0" smtClean="0"/>
              <a:t>. </a:t>
            </a:r>
            <a:r>
              <a:rPr lang="ru-RU" dirty="0" err="1" smtClean="0"/>
              <a:t>І.В.Капачова</a:t>
            </a:r>
            <a:r>
              <a:rPr lang="ru-RU" dirty="0" smtClean="0"/>
              <a:t>]. — </a:t>
            </a:r>
            <a:r>
              <a:rPr lang="ru-RU" dirty="0" err="1" smtClean="0"/>
              <a:t>Київ</a:t>
            </a:r>
            <a:r>
              <a:rPr lang="ru-RU" dirty="0" smtClean="0"/>
              <a:t> : </a:t>
            </a:r>
            <a:r>
              <a:rPr lang="ru-RU" dirty="0" err="1" smtClean="0"/>
              <a:t>Державна</a:t>
            </a:r>
            <a:r>
              <a:rPr lang="ru-RU" dirty="0" smtClean="0"/>
              <a:t> служба статистики </a:t>
            </a:r>
            <a:r>
              <a:rPr lang="ru-RU" dirty="0" err="1" smtClean="0"/>
              <a:t>України</a:t>
            </a:r>
            <a:r>
              <a:rPr lang="ru-RU" dirty="0" smtClean="0"/>
              <a:t>, 2012. 139. </a:t>
            </a:r>
            <a:endParaRPr lang="ru-RU" dirty="0" smtClean="0"/>
          </a:p>
          <a:p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у 2012 </a:t>
            </a:r>
            <a:r>
              <a:rPr lang="ru-RU" dirty="0" err="1" smtClean="0"/>
              <a:t>році</a:t>
            </a:r>
            <a:r>
              <a:rPr lang="ru-RU" dirty="0" smtClean="0"/>
              <a:t>: стат. </a:t>
            </a:r>
            <a:r>
              <a:rPr lang="ru-RU" dirty="0" err="1" smtClean="0"/>
              <a:t>бюл</a:t>
            </a:r>
            <a:r>
              <a:rPr lang="ru-RU" dirty="0" smtClean="0"/>
              <a:t>. / [</a:t>
            </a:r>
            <a:r>
              <a:rPr lang="ru-RU" dirty="0" err="1" smtClean="0"/>
              <a:t>відп.за</a:t>
            </a:r>
            <a:r>
              <a:rPr lang="ru-RU" dirty="0" smtClean="0"/>
              <a:t> </a:t>
            </a:r>
            <a:r>
              <a:rPr lang="ru-RU" dirty="0" err="1" smtClean="0"/>
              <a:t>вип</a:t>
            </a:r>
            <a:r>
              <a:rPr lang="ru-RU" dirty="0" smtClean="0"/>
              <a:t>. </a:t>
            </a:r>
            <a:r>
              <a:rPr lang="ru-RU" dirty="0" err="1" smtClean="0"/>
              <a:t>І.В.Калачова</a:t>
            </a:r>
            <a:r>
              <a:rPr lang="ru-RU" dirty="0" smtClean="0"/>
              <a:t>]. — </a:t>
            </a:r>
            <a:r>
              <a:rPr lang="ru-RU" dirty="0" err="1" smtClean="0"/>
              <a:t>Київ</a:t>
            </a:r>
            <a:r>
              <a:rPr lang="ru-RU" dirty="0" smtClean="0"/>
              <a:t> : </a:t>
            </a:r>
            <a:r>
              <a:rPr lang="ru-RU" dirty="0" err="1" smtClean="0"/>
              <a:t>Державна</a:t>
            </a:r>
            <a:r>
              <a:rPr lang="ru-RU" dirty="0" smtClean="0"/>
              <a:t> служба статистики </a:t>
            </a:r>
            <a:r>
              <a:rPr lang="ru-RU" dirty="0" err="1" smtClean="0"/>
              <a:t>України</a:t>
            </a:r>
            <a:r>
              <a:rPr lang="ru-RU" dirty="0" smtClean="0"/>
              <a:t>, 2013. 140. </a:t>
            </a:r>
            <a:endParaRPr lang="ru-RU" dirty="0" smtClean="0"/>
          </a:p>
          <a:p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у 2013 </a:t>
            </a:r>
            <a:r>
              <a:rPr lang="ru-RU" dirty="0" err="1" smtClean="0"/>
              <a:t>році</a:t>
            </a:r>
            <a:r>
              <a:rPr lang="ru-RU" dirty="0" smtClean="0"/>
              <a:t>: стат. </a:t>
            </a:r>
            <a:r>
              <a:rPr lang="ru-RU" dirty="0" err="1" smtClean="0"/>
              <a:t>бюл</a:t>
            </a:r>
            <a:r>
              <a:rPr lang="ru-RU" dirty="0" smtClean="0"/>
              <a:t>. / [</a:t>
            </a:r>
            <a:r>
              <a:rPr lang="ru-RU" dirty="0" err="1" smtClean="0"/>
              <a:t>відп.за</a:t>
            </a:r>
            <a:r>
              <a:rPr lang="ru-RU" dirty="0" smtClean="0"/>
              <a:t> </a:t>
            </a:r>
            <a:r>
              <a:rPr lang="ru-RU" dirty="0" err="1" smtClean="0"/>
              <a:t>вип</a:t>
            </a:r>
            <a:r>
              <a:rPr lang="ru-RU" dirty="0" smtClean="0"/>
              <a:t>. </a:t>
            </a:r>
            <a:r>
              <a:rPr lang="ru-RU" dirty="0" err="1" smtClean="0"/>
              <a:t>І.В.Калачова</a:t>
            </a:r>
            <a:r>
              <a:rPr lang="ru-RU" dirty="0" smtClean="0"/>
              <a:t>]. — </a:t>
            </a:r>
            <a:r>
              <a:rPr lang="ru-RU" dirty="0" err="1" smtClean="0"/>
              <a:t>Київ</a:t>
            </a:r>
            <a:r>
              <a:rPr lang="ru-RU" dirty="0" smtClean="0"/>
              <a:t> : </a:t>
            </a:r>
            <a:r>
              <a:rPr lang="ru-RU" dirty="0" err="1" smtClean="0"/>
              <a:t>Державна</a:t>
            </a:r>
            <a:r>
              <a:rPr lang="ru-RU" dirty="0" smtClean="0"/>
              <a:t> служба статистики </a:t>
            </a:r>
            <a:r>
              <a:rPr lang="ru-RU" dirty="0" err="1" smtClean="0"/>
              <a:t>України</a:t>
            </a:r>
            <a:r>
              <a:rPr lang="ru-RU" dirty="0" smtClean="0"/>
              <a:t>, 2014. 141. </a:t>
            </a:r>
            <a:endParaRPr lang="ru-RU" dirty="0" smtClean="0"/>
          </a:p>
          <a:p>
            <a:r>
              <a:rPr lang="ru-RU" dirty="0" smtClean="0"/>
              <a:t>Туризм </a:t>
            </a:r>
            <a:r>
              <a:rPr lang="ru-RU" dirty="0" smtClean="0"/>
              <a:t>и гостиничное дело / [под. ред. </a:t>
            </a:r>
            <a:r>
              <a:rPr lang="ru-RU" dirty="0" err="1" smtClean="0"/>
              <a:t>Чудновского</a:t>
            </a:r>
            <a:r>
              <a:rPr lang="ru-RU" dirty="0" smtClean="0"/>
              <a:t> А.Д.] - Б., 2003. 142. </a:t>
            </a:r>
            <a:endParaRPr lang="ru-RU" dirty="0" smtClean="0"/>
          </a:p>
          <a:p>
            <a:r>
              <a:rPr lang="ru-RU" dirty="0" err="1" smtClean="0"/>
              <a:t>Туристично-краєзнавчі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. — </a:t>
            </a:r>
            <a:r>
              <a:rPr lang="ru-RU" dirty="0" err="1" smtClean="0"/>
              <a:t>Інститут</a:t>
            </a:r>
            <a:r>
              <a:rPr lang="ru-RU" dirty="0" smtClean="0"/>
              <a:t> туризму ФІГУ. — К., 1999,— </a:t>
            </a:r>
            <a:r>
              <a:rPr lang="ru-RU" dirty="0" err="1" smtClean="0"/>
              <a:t>Вип</a:t>
            </a:r>
            <a:r>
              <a:rPr lang="ru-RU" dirty="0" smtClean="0"/>
              <a:t>. 2.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статистиці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09728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Стандартна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212021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6530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1602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словниками,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life-tour.com.ua/assets/images/1/3633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07862"/>
            <a:ext cx="5544616" cy="301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43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35280" cy="381642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систематичному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1929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млн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1,5 млн,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млн.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контролю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план. </a:t>
            </a:r>
          </a:p>
        </p:txBody>
      </p:sp>
      <p:pic>
        <p:nvPicPr>
          <p:cNvPr id="3074" name="Picture 2" descr="http://ukrfoto.net/img/textimages/2/dcb9ce2d02769a73f49401a60b3543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517572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3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35280" cy="31683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1937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турист",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(МСОТО)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1953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ООН.</a:t>
            </a:r>
          </a:p>
        </p:txBody>
      </p:sp>
      <p:pic>
        <p:nvPicPr>
          <p:cNvPr id="4098" name="Picture 2" descr="http://www.rmat.ru/wyswyg/image/kafedry/turistika/pics/mentur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248472" cy="2714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rplogistics.ru/wp-content/grand-media/image/air_tur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356" y="3645023"/>
            <a:ext cx="3607519" cy="2714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81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2484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80-х роках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почало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Секретаріату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туризм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537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паломництво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cbs-angarsk.ru/images/stories/dla_molodeji/dosug/turizm/individ-turi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89654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69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6530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2.Концепція статистики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32403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туризм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туризм у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ttp://km.blog.ztu.edu.ua/files/2014/11/tur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5273824" cy="19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25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</TotalTime>
  <Words>1842</Words>
  <Application>Microsoft Office PowerPoint</Application>
  <PresentationFormat>Экран (4:3)</PresentationFormat>
  <Paragraphs>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СТАТИСТИКА МІЖНАРОДНОГО ТУРИЗМУ</vt:lpstr>
      <vt:lpstr>КОМПЕТЕНЦІЇ:</vt:lpstr>
      <vt:lpstr>Слайд 3</vt:lpstr>
      <vt:lpstr>1. Історія розвитку статистики міжнародного туризму </vt:lpstr>
      <vt:lpstr>Слайд 5</vt:lpstr>
      <vt:lpstr>Слайд 6</vt:lpstr>
      <vt:lpstr>Слайд 7</vt:lpstr>
      <vt:lpstr>Слайд 8</vt:lpstr>
      <vt:lpstr>2.Концепція статистики міжнародного туризму</vt:lpstr>
      <vt:lpstr>Слайд 10</vt:lpstr>
      <vt:lpstr>Слайд 11</vt:lpstr>
      <vt:lpstr>Слайд 12</vt:lpstr>
      <vt:lpstr>3 Основні статистичні одиниці туризму</vt:lpstr>
      <vt:lpstr>Слайд 14</vt:lpstr>
      <vt:lpstr>Слайд 15</vt:lpstr>
      <vt:lpstr>Слайд 16</vt:lpstr>
      <vt:lpstr>4. Статистика туристських потоків</vt:lpstr>
      <vt:lpstr>Слайд 18</vt:lpstr>
      <vt:lpstr>Слайд 19</vt:lpstr>
      <vt:lpstr>Слайд 20</vt:lpstr>
      <vt:lpstr>5. Статистика туристичних доходів і витрат</vt:lpstr>
      <vt:lpstr>Слайд 22</vt:lpstr>
      <vt:lpstr>Слайд 23</vt:lpstr>
      <vt:lpstr>Слайд 24</vt:lpstr>
      <vt:lpstr>6. Організація і методи статистичного обліку</vt:lpstr>
      <vt:lpstr>Слайд 26</vt:lpstr>
      <vt:lpstr>Слайд 27</vt:lpstr>
      <vt:lpstr>Слайд 28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МІЖНАРОДНОГО ТУРИЗМУ</dc:title>
  <dc:creator>Serhii Melnyk</dc:creator>
  <cp:lastModifiedBy>iyudin</cp:lastModifiedBy>
  <cp:revision>8</cp:revision>
  <dcterms:created xsi:type="dcterms:W3CDTF">2015-12-26T08:56:30Z</dcterms:created>
  <dcterms:modified xsi:type="dcterms:W3CDTF">2021-01-30T12:21:54Z</dcterms:modified>
</cp:coreProperties>
</file>