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310" r:id="rId3"/>
    <p:sldId id="313" r:id="rId4"/>
    <p:sldId id="317" r:id="rId5"/>
    <p:sldId id="279" r:id="rId6"/>
    <p:sldId id="314" r:id="rId7"/>
    <p:sldId id="315" r:id="rId8"/>
    <p:sldId id="316" r:id="rId9"/>
    <p:sldId id="259" r:id="rId1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995E2-36D2-4B60-89A6-3E0D9A76F206}" v="1" dt="2025-03-16T13:17:49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7"/>
    <p:restoredTop sz="90615"/>
  </p:normalViewPr>
  <p:slideViewPr>
    <p:cSldViewPr snapToGrid="0">
      <p:cViewPr varScale="1">
        <p:scale>
          <a:sx n="98" d="100"/>
          <a:sy n="98" d="100"/>
        </p:scale>
        <p:origin x="12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D4EA-E1D3-9845-BD76-B65EED635B0C}" type="datetimeFigureOut">
              <a:rPr lang="uk-UA" smtClean="0"/>
              <a:t>08.12.25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268EF-9841-2146-B97B-A5C3421529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901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163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Google Shape;71;p3:notes">
            <a:extLst>
              <a:ext uri="{FF2B5EF4-FFF2-40B4-BE49-F238E27FC236}">
                <a16:creationId xmlns:a16="http://schemas.microsoft.com/office/drawing/2014/main" id="{6265DDA5-6222-826C-57F4-39F6911D9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0419" name="Google Shape;72;p3:notes">
            <a:extLst>
              <a:ext uri="{FF2B5EF4-FFF2-40B4-BE49-F238E27FC236}">
                <a16:creationId xmlns:a16="http://schemas.microsoft.com/office/drawing/2014/main" id="{3F4465C9-0DB7-CC21-3A78-7C866F5D2BB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8C442-AAED-9FF7-8A94-02C3F027E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B6C8D4-24F5-B04A-6537-C6E270C71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C13A-BAE8-8B1C-BCB4-7256E49D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08.12.25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37F7B-72DD-AB44-EE89-4D002B86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866F4-651D-C1EB-D5A1-10EF2569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398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A21D1-56EF-88FC-13A8-AA261372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19B7AB-0E71-7146-CCE6-A4BE1BDCB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03E2C-0B30-4E27-12DC-DCA6837A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08.12.25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0A97C8-D361-9E81-9ABC-219C57160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44A49-0337-D17B-5729-CEB9EB51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74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C8CC06-64E2-044D-0058-E6CB83A63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424AF4-24BB-8A19-FD51-9120F9961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BFB0F-8945-9B25-2F0E-76585754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08.12.25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0EE32-88A1-D1DB-FC9C-D71A1BF6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221B66-1E4F-C31E-440B-0EC0BB85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305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презентації">
  <p:cSld name="Заголовок презентації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 txBox="1">
            <a:spLocks noGrp="1"/>
          </p:cNvSpPr>
          <p:nvPr>
            <p:ph type="ctrTitle"/>
          </p:nvPr>
        </p:nvSpPr>
        <p:spPr>
          <a:xfrm>
            <a:off x="1524000" y="3973690"/>
            <a:ext cx="9144000" cy="132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subTitle" idx="1"/>
          </p:nvPr>
        </p:nvSpPr>
        <p:spPr>
          <a:xfrm>
            <a:off x="1524000" y="5486400"/>
            <a:ext cx="9144000" cy="75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30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вершаючий слайд">
  <p:cSld name="Завершаючи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 txBox="1">
            <a:spLocks noGrp="1"/>
          </p:cNvSpPr>
          <p:nvPr>
            <p:ph type="title"/>
          </p:nvPr>
        </p:nvSpPr>
        <p:spPr>
          <a:xfrm>
            <a:off x="831851" y="1709738"/>
            <a:ext cx="5227306" cy="272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body" idx="1"/>
          </p:nvPr>
        </p:nvSpPr>
        <p:spPr>
          <a:xfrm>
            <a:off x="8380326" y="4109776"/>
            <a:ext cx="2967124" cy="1979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633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іаграма та гістограма">
  <p:cSld name="Діаграма та гістограм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838200" y="793820"/>
            <a:ext cx="10515600" cy="733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8815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овий з фото та графіком">
  <p:cSld name="Текстовий з фото та графіком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>
            <a:spLocks noGrp="1"/>
          </p:cNvSpPr>
          <p:nvPr>
            <p:ph type="title"/>
          </p:nvPr>
        </p:nvSpPr>
        <p:spPr>
          <a:xfrm>
            <a:off x="838200" y="793820"/>
            <a:ext cx="6759222" cy="733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1"/>
          </p:nvPr>
        </p:nvSpPr>
        <p:spPr>
          <a:xfrm>
            <a:off x="824090" y="2171483"/>
            <a:ext cx="6050843" cy="1298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12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7887F-BC35-811E-1D10-8C91DF53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80AC3-2635-BAED-3E03-B87E7EBCC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60645-0E5C-7567-4715-CBFD594C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08.12.25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180D58-90E2-D3C4-B3B0-79115A96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06F3D2-702F-136C-AEE2-286A08A9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52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97460-C1B9-8C23-899D-32685453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58E6EB-9522-8BEC-D576-0DC56DACD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7C7903-2C32-BBFF-FC1D-ADB39387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08.12.25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8F9B60-2EE1-05C6-059E-544BF4FA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5B4B78-A7B4-5DC0-B2DA-D0EF2ACC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837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8F897-2585-8E3A-F571-E14616E4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12BEF8-1B68-9AAA-34EA-7223C4D9C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1F4C9-85F8-A2EC-A967-3B6AD1BDB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F40C0-FC0B-0593-305E-A1DE686D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08.12.25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DDA4B-B725-CFCC-BADF-C2450B2F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0E228A-5DAB-380C-1021-2ACA66C0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65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7E0BB-9CB1-94C4-08B5-D22CA14A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6AB18E-6CD2-14BF-6110-C313F2574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5B9DF4-7670-A24F-384B-0586863D9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D5CF05-5679-8EE9-109D-A923038B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CCC5C6-E018-C0FF-1B8A-351EFA47F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9FA3D5-355C-A8B7-3381-FEB656C3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08.12.25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E8A0A4-CAB4-16E1-AD86-79B44FB1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AD5F51-39E1-226B-2ACE-B31B0606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01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6A69E-F0ED-01A4-511F-D2E6FE25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7158F3-2AB9-387F-5AE7-1D887AD7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08.12.25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28760F-6830-A59E-F0F9-0FC4E619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D9274-BD82-3E1E-D4D9-CDB8E900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216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280250-37D6-6A3A-26D1-1A2FF751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08.12.25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067362-CC37-FECA-EA36-BBD03F70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0EE2A1-5883-4356-F331-4BF57F7E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72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BDFFE-50A1-60C7-B546-1B003864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51B26-EACB-5316-64EA-32E87532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AF7796-AC45-0476-C93D-0AADCEB95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64B3BF-5E76-74FD-66F8-D56A43D3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08.12.25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343ACC-D4FD-C99F-C7AE-A42614BEF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72B7A0-FC41-2F82-9D90-E772233E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985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BF967-1F9B-386F-B3A0-3A17F85A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8E6855-EED6-C32E-0D2F-AEC509818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588CBF-39D9-7FAF-8A80-A086C3E42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F1AF35-0450-E6CA-20A1-AD4B8937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08.12.25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D90AB2-161A-C467-A26A-1FA7A7F06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E161ED-0AA5-EF9F-406A-C7D507E0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656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DABB5-A390-C615-B974-8770EB76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24EF96-3D91-9F4D-E06E-269951379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A8E0F-18FA-E8C5-851F-188FA9E10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2036E8-1DCD-CB46-8825-A8E4E4DB1AE4}" type="datetimeFigureOut">
              <a:rPr lang="uk-UA" smtClean="0"/>
              <a:t>08.12.25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354C5-9329-B8FC-90E7-512B4FEB8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F0D1F0-8EE3-B13D-9C9E-DD6BB76D6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66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pu.edu/About/Faculty/IPHS/ChairSocialWork.asp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kspu.edu/About/Faculty/IPHS/ChairHistoryUkraine.aspx" TargetMode="External"/><Relationship Id="rId4" Type="http://schemas.openxmlformats.org/officeDocument/2006/relationships/hyperlink" Target="https://www.kspu.edu/About/Faculty/IPHS/ChairGenSocialPsychology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1524000" y="3647119"/>
            <a:ext cx="9144000" cy="96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None/>
            </a:pPr>
            <a:r>
              <a:rPr lang="uk-UA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uk-UA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психології, історії </a:t>
            </a:r>
            <a:r>
              <a:rPr lang="uk-UA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соціології</a:t>
            </a:r>
            <a:br>
              <a:rPr lang="uk-UA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13.10.2025р.</a:t>
            </a:r>
            <a:endParaRPr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1524000" y="4957012"/>
            <a:ext cx="9144000" cy="96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Шапошникова І.В.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Херсон-Івано-Франківськ</a:t>
            </a:r>
            <a:endParaRPr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 descr="channels4_profile">
            <a:extLst>
              <a:ext uri="{FF2B5EF4-FFF2-40B4-BE49-F238E27FC236}">
                <a16:creationId xmlns:a16="http://schemas.microsoft.com/office/drawing/2014/main" id="{78A2857C-481C-FBA1-5332-F0ADA7451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276" y="902525"/>
            <a:ext cx="1876302" cy="1698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C718F-4C18-C554-3767-FCAAC7A81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820"/>
            <a:ext cx="6759222" cy="819080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аявність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розвитку факультету і 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спроможність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виконання 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її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76B6E4-23F6-F25B-3979-ABC18ED26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090" y="2171482"/>
            <a:ext cx="6648273" cy="4289475"/>
          </a:xfrm>
        </p:spPr>
        <p:txBody>
          <a:bodyPr/>
          <a:lstStyle/>
          <a:p>
            <a:pPr marL="5080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www.kspu.edu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/About/Faculty/IPHS/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stranichki_facult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strategiya.aspx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снимок экран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78376D-BA50-08DF-8FA8-6198BE3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63" r="31740" b="2648"/>
          <a:stretch/>
        </p:blipFill>
        <p:spPr>
          <a:xfrm>
            <a:off x="1239216" y="3066811"/>
            <a:ext cx="3800475" cy="2997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B023E8-C708-B6E2-FF1D-890FD5B8A64E}"/>
              </a:ext>
            </a:extLst>
          </p:cNvPr>
          <p:cNvSpPr txBox="1"/>
          <p:nvPr/>
        </p:nvSpPr>
        <p:spPr>
          <a:xfrm>
            <a:off x="5582863" y="3136612"/>
            <a:ext cx="4314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https://www.kspu.edu/About/Faculty/IPHS/ChairSocialWork.aspx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6299E-D0D0-213A-C838-380B7783429A}"/>
              </a:ext>
            </a:extLst>
          </p:cNvPr>
          <p:cNvSpPr txBox="1"/>
          <p:nvPr/>
        </p:nvSpPr>
        <p:spPr>
          <a:xfrm>
            <a:off x="5508439" y="3731444"/>
            <a:ext cx="4293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https://www.kspu.edu/About/Faculty/IPHS/ChairGenSocialPsychology.aspx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C3FFE-35A9-7A45-3E32-52EFCCE88B72}"/>
              </a:ext>
            </a:extLst>
          </p:cNvPr>
          <p:cNvSpPr txBox="1"/>
          <p:nvPr/>
        </p:nvSpPr>
        <p:spPr>
          <a:xfrm>
            <a:off x="5684571" y="4565495"/>
            <a:ext cx="4111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https://www.kspu.edu/About/Faculty/IPHS/ChairHistoryUkraine.aspx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598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>
            <a:spLocks noGrp="1"/>
          </p:cNvSpPr>
          <p:nvPr>
            <p:ph type="title"/>
          </p:nvPr>
        </p:nvSpPr>
        <p:spPr>
          <a:xfrm>
            <a:off x="447785" y="482290"/>
            <a:ext cx="3925937" cy="42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ctr">
              <a:buNone/>
            </a:pPr>
            <a:r>
              <a:rPr lang="uk-UA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Показники вступу</a:t>
            </a:r>
            <a:br>
              <a:rPr lang="uk-U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</a:br>
            <a:r>
              <a:rPr lang="uk-UA" sz="2000" b="1" i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Випуск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: бак.: 22/24=46;</a:t>
            </a:r>
            <a:b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</a:b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маг.:37/72= 109</a:t>
            </a:r>
            <a:b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</a:b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на кінець </a:t>
            </a:r>
            <a:r>
              <a:rPr lang="uk-UA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н.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р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. - 155</a:t>
            </a:r>
            <a:endParaRPr lang="uk-UA" sz="2000" dirty="0">
              <a:solidFill>
                <a:srgbClr val="002060"/>
              </a:solidFill>
            </a:endParaRPr>
          </a:p>
        </p:txBody>
      </p:sp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0BE2EC4-5BF6-E887-5E91-535D7BDDB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480918"/>
              </p:ext>
            </p:extLst>
          </p:nvPr>
        </p:nvGraphicFramePr>
        <p:xfrm>
          <a:off x="447785" y="1853521"/>
          <a:ext cx="11493500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3" imgW="6172200" imgH="1714500" progId="Excel.Sheet.12">
                  <p:embed/>
                </p:oleObj>
              </mc:Choice>
              <mc:Fallback>
                <p:oleObj name="Лист" r:id="rId3" imgW="6172200" imgH="1714500" progId="Excel.Sheet.12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0BE2EC4-5BF6-E887-5E91-535D7BDDB1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785" y="1853521"/>
                        <a:ext cx="11493500" cy="352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B554458-55F5-67D6-FF3C-E308244AF549}"/>
              </a:ext>
            </a:extLst>
          </p:cNvPr>
          <p:cNvSpPr txBox="1"/>
          <p:nvPr/>
        </p:nvSpPr>
        <p:spPr>
          <a:xfrm>
            <a:off x="4714875" y="696693"/>
            <a:ext cx="6615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проможність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факультету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формувати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контингент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здобувачів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до норм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законодавства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uk-U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>
            <a:spLocks noGrp="1"/>
          </p:cNvSpPr>
          <p:nvPr>
            <p:ph type="title"/>
          </p:nvPr>
        </p:nvSpPr>
        <p:spPr>
          <a:xfrm>
            <a:off x="311150" y="397780"/>
            <a:ext cx="6372225" cy="42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ctr">
              <a:buNone/>
            </a:pPr>
            <a:r>
              <a:rPr lang="uk-UA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Контингент станом на 13.10.2025</a:t>
            </a:r>
            <a:br>
              <a:rPr lang="uk-U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</a:br>
            <a:r>
              <a:rPr lang="uk-UA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аспірантура 14 осіб – усього денна форма 195 осіб без 3 хвилі разом 414</a:t>
            </a:r>
            <a:br>
              <a:rPr lang="uk-UA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</a:br>
            <a:br>
              <a:rPr lang="uk-UA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</a:br>
            <a:r>
              <a:rPr lang="uk-UA" sz="1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після випуску залишиться 244 здобувачі загалом ;рівно по 122 здобувача </a:t>
            </a:r>
            <a:r>
              <a:rPr lang="uk-UA" sz="1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д</a:t>
            </a:r>
            <a:r>
              <a:rPr lang="uk-UA" sz="1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/з</a:t>
            </a:r>
            <a:br>
              <a:rPr lang="uk-UA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</a:br>
            <a:br>
              <a:rPr lang="uk-U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</a:br>
            <a:endParaRPr lang="uk-UA" sz="3200" dirty="0">
              <a:solidFill>
                <a:srgbClr val="002060"/>
              </a:solidFill>
            </a:endParaRPr>
          </a:p>
        </p:txBody>
      </p:sp>
      <p:graphicFrame>
        <p:nvGraphicFramePr>
          <p:cNvPr id="7" name="Об'єкт 6">
            <a:extLst>
              <a:ext uri="{FF2B5EF4-FFF2-40B4-BE49-F238E27FC236}">
                <a16:creationId xmlns:a16="http://schemas.microsoft.com/office/drawing/2014/main" id="{B68EFCA9-9B45-2865-E496-21A231C0E283}"/>
              </a:ext>
            </a:extLst>
          </p:cNvPr>
          <p:cNvGraphicFramePr>
            <a:graphicFrameLocks/>
          </p:cNvGraphicFramePr>
          <p:nvPr/>
        </p:nvGraphicFramePr>
        <p:xfrm>
          <a:off x="311150" y="1547084"/>
          <a:ext cx="11569700" cy="475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3" imgW="5245100" imgH="1917700" progId="Excel.Sheet.12">
                  <p:embed/>
                </p:oleObj>
              </mc:Choice>
              <mc:Fallback>
                <p:oleObj name="Лист" r:id="rId3" imgW="5245100" imgH="1917700" progId="Excel.Sheet.12">
                  <p:embed/>
                  <p:pic>
                    <p:nvPicPr>
                      <p:cNvPr id="7" name="Об'єкт 6">
                        <a:extLst>
                          <a:ext uri="{FF2B5EF4-FFF2-40B4-BE49-F238E27FC236}">
                            <a16:creationId xmlns:a16="http://schemas.microsoft.com/office/drawing/2014/main" id="{B68EFCA9-9B45-2865-E496-21A231C0E283}"/>
                          </a:ext>
                        </a:extLst>
                      </p:cNvPr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150" y="1547084"/>
                        <a:ext cx="11569700" cy="475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7ECA24-E94A-A815-F118-564A40ED88D6}"/>
              </a:ext>
            </a:extLst>
          </p:cNvPr>
          <p:cNvSpPr txBox="1"/>
          <p:nvPr/>
        </p:nvSpPr>
        <p:spPr>
          <a:xfrm>
            <a:off x="7329488" y="356576"/>
            <a:ext cx="3871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проможність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факультету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формувати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контингент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здобувачів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до норм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законодавства</a:t>
            </a:r>
            <a:endParaRPr lang="uk-U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1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CB7B1-0501-2FE4-7E1C-AFE6FDF1A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56A51037-898B-B79D-ABCC-FC8E0AAF9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274320"/>
            <a:ext cx="9530443" cy="663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Про звуження </a:t>
            </a:r>
            <a:r>
              <a:rPr lang="ru-RU" sz="5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</a:t>
            </a:r>
            <a:r>
              <a:rPr lang="ru-RU" sz="5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озвиток</a:t>
            </a:r>
            <a:r>
              <a:rPr lang="ru-RU" sz="5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кадрового </a:t>
            </a:r>
            <a:r>
              <a:rPr lang="ru-RU" sz="5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потенціалу</a:t>
            </a:r>
            <a:r>
              <a:rPr lang="ru-RU" sz="5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5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повноцінне</a:t>
            </a:r>
            <a:r>
              <a:rPr lang="ru-RU" sz="5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5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кадрове</a:t>
            </a:r>
            <a:r>
              <a:rPr lang="ru-RU" sz="5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забезпечення ОП)</a:t>
            </a:r>
            <a:endParaRPr lang="ru-RU" sz="5000" b="1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29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ОН місць ліцензованого обсягу та розподіл виділеного ліцензованого обсягу на рівнях вищої освіти для забезпечення </a:t>
            </a: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створення конкурсних пропозицій вступу 2025 року</a:t>
            </a:r>
            <a:endParaRPr lang="en-US" altLang="ru-UA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F872D31-1096-0BE9-6987-0F63EAC69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048695"/>
              </p:ext>
            </p:extLst>
          </p:nvPr>
        </p:nvGraphicFramePr>
        <p:xfrm>
          <a:off x="671513" y="1028700"/>
          <a:ext cx="11095945" cy="4890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0584">
                  <a:extLst>
                    <a:ext uri="{9D8B030D-6E8A-4147-A177-3AD203B41FA5}">
                      <a16:colId xmlns:a16="http://schemas.microsoft.com/office/drawing/2014/main" val="1528643322"/>
                    </a:ext>
                  </a:extLst>
                </a:gridCol>
                <a:gridCol w="3009049">
                  <a:extLst>
                    <a:ext uri="{9D8B030D-6E8A-4147-A177-3AD203B41FA5}">
                      <a16:colId xmlns:a16="http://schemas.microsoft.com/office/drawing/2014/main" val="3621628020"/>
                    </a:ext>
                  </a:extLst>
                </a:gridCol>
                <a:gridCol w="2531540">
                  <a:extLst>
                    <a:ext uri="{9D8B030D-6E8A-4147-A177-3AD203B41FA5}">
                      <a16:colId xmlns:a16="http://schemas.microsoft.com/office/drawing/2014/main" val="1540455881"/>
                    </a:ext>
                  </a:extLst>
                </a:gridCol>
                <a:gridCol w="2484772">
                  <a:extLst>
                    <a:ext uri="{9D8B030D-6E8A-4147-A177-3AD203B41FA5}">
                      <a16:colId xmlns:a16="http://schemas.microsoft.com/office/drawing/2014/main" val="56447863"/>
                    </a:ext>
                  </a:extLst>
                </a:gridCol>
              </a:tblGrid>
              <a:tr h="16399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 dirty="0">
                          <a:effectLst/>
                        </a:rPr>
                        <a:t>ІСТОРІЇ, АРХЕОЛОГІЇ ТА МЕТОДИКИ ВИКЛАДАННЯ</a:t>
                      </a:r>
                      <a:endParaRPr lang="ru-UA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800073"/>
                  </a:ext>
                </a:extLst>
              </a:tr>
              <a:tr h="77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Піб</a:t>
                      </a:r>
                      <a:endParaRPr lang="ru-UA" sz="12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посада</a:t>
                      </a:r>
                      <a:endParaRPr lang="ru-UA" sz="12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</a:t>
                      </a:r>
                      <a:endParaRPr lang="ru-UA" sz="12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</a:t>
                      </a:r>
                      <a:endParaRPr lang="ru-UA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1488900775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Батенко</a:t>
                      </a:r>
                      <a:r>
                        <a:rPr lang="uk-UA" sz="1200" kern="100" dirty="0">
                          <a:effectLst/>
                        </a:rPr>
                        <a:t> Г.В.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укладено</a:t>
                      </a:r>
                      <a:endParaRPr lang="ru-UA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2299928337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Бойков</a:t>
                      </a:r>
                      <a:r>
                        <a:rPr lang="uk-UA" sz="1200" kern="100" dirty="0">
                          <a:effectLst/>
                        </a:rPr>
                        <a:t> О.Ю.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укладено</a:t>
                      </a:r>
                      <a:endParaRPr lang="ru-UA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2544474991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Водотика</a:t>
                      </a:r>
                      <a:r>
                        <a:rPr lang="uk-UA" sz="1200" kern="100" dirty="0">
                          <a:effectLst/>
                        </a:rPr>
                        <a:t> С.Г.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укладено</a:t>
                      </a:r>
                      <a:endParaRPr lang="ru-UA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1453706062"/>
                  </a:ext>
                </a:extLst>
              </a:tr>
              <a:tr h="384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Кузовова</a:t>
                      </a:r>
                      <a:r>
                        <a:rPr lang="uk-UA" sz="1200" kern="100" dirty="0">
                          <a:effectLst/>
                        </a:rPr>
                        <a:t> Н.М.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В.о.завідувача,доцент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оголошення жовтень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812545163"/>
                  </a:ext>
                </a:extLst>
              </a:tr>
              <a:tr h="384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</a:rPr>
                        <a:t>Михайленко Г.М.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оголошення жовтень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2259821034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</a:rPr>
                        <a:t>Черемісін О.В.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укладено</a:t>
                      </a:r>
                      <a:endParaRPr lang="ru-UA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1920170227"/>
                  </a:ext>
                </a:extLst>
              </a:tr>
              <a:tr h="1935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ПСИХОЛОГІЇ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21106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Тьор</a:t>
                      </a:r>
                      <a:r>
                        <a:rPr lang="uk-UA" sz="1200" kern="100" dirty="0">
                          <a:effectLst/>
                        </a:rPr>
                        <a:t> Л.В.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конкурсу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планується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498826337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</a:rPr>
                        <a:t>Дементьєва К.Г.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конкурсу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3785209708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</a:rPr>
                        <a:t>Попович І.С.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укладено</a:t>
                      </a:r>
                      <a:endParaRPr lang="ru-UA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3600930496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Шелестова</a:t>
                      </a:r>
                      <a:r>
                        <a:rPr lang="uk-UA" sz="1200" kern="100" dirty="0">
                          <a:effectLst/>
                        </a:rPr>
                        <a:t> О.В. 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конкурсу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планується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550201392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Коллі</a:t>
                      </a:r>
                      <a:r>
                        <a:rPr lang="uk-UA" sz="1200" kern="100" dirty="0">
                          <a:effectLst/>
                        </a:rPr>
                        <a:t> -Шамне А.В.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конкурсу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1200942830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</a:rPr>
                        <a:t>Білоус Р.М.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конкурсу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планується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2630014942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Почекета</a:t>
                      </a:r>
                      <a:r>
                        <a:rPr lang="uk-UA" sz="1200" kern="100" dirty="0">
                          <a:effectLst/>
                        </a:rPr>
                        <a:t> М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викладач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конкурсу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аспірантура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782215074"/>
                  </a:ext>
                </a:extLst>
              </a:tr>
              <a:tr h="1935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ФІЛОСОФІЇ, СОЦІОЛОГІЇ ТА СОЦІАЛЬНОЇ РОБОТИ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941768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Костючков</a:t>
                      </a:r>
                      <a:r>
                        <a:rPr lang="uk-UA" sz="1200" kern="100" dirty="0">
                          <a:effectLst/>
                        </a:rPr>
                        <a:t> С.К.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укладено</a:t>
                      </a:r>
                      <a:endParaRPr lang="ru-UA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3561537915"/>
                  </a:ext>
                </a:extLst>
              </a:tr>
              <a:tr h="384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Гуріч</a:t>
                      </a:r>
                      <a:r>
                        <a:rPr lang="uk-UA" sz="1200" kern="100" dirty="0">
                          <a:effectLst/>
                        </a:rPr>
                        <a:t> В.О.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оголошення жовтень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1927489331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</a:rPr>
                        <a:t>Швець Т.М.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укладено</a:t>
                      </a:r>
                      <a:endParaRPr lang="ru-UA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3434507481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</a:rPr>
                        <a:t>Черкашина Т.О.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укладено</a:t>
                      </a:r>
                      <a:endParaRPr lang="ru-UA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1149667617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</a:rPr>
                        <a:t>Шапошникова І.В.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конкурсу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2754777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85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0C796-C033-9C14-88BA-674CE8D9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70" y="620859"/>
            <a:ext cx="6759222" cy="1149280"/>
          </a:xfrm>
        </p:spPr>
        <p:txBody>
          <a:bodyPr>
            <a:noAutofit/>
          </a:bodyPr>
          <a:lstStyle/>
          <a:p>
            <a:pPr algn="just">
              <a:lnSpc>
                <a:spcPts val="1498"/>
              </a:lnSpc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проможність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функціювання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факультеті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проможність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модернізацію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 і 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міждисциплінарні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3DAF7EF-DC2E-E410-5B09-EA34A493C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04050"/>
              </p:ext>
            </p:extLst>
          </p:nvPr>
        </p:nvGraphicFramePr>
        <p:xfrm>
          <a:off x="237744" y="2510872"/>
          <a:ext cx="11210541" cy="4108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847">
                  <a:extLst>
                    <a:ext uri="{9D8B030D-6E8A-4147-A177-3AD203B41FA5}">
                      <a16:colId xmlns:a16="http://schemas.microsoft.com/office/drawing/2014/main" val="2527642310"/>
                    </a:ext>
                  </a:extLst>
                </a:gridCol>
                <a:gridCol w="2371345">
                  <a:extLst>
                    <a:ext uri="{9D8B030D-6E8A-4147-A177-3AD203B41FA5}">
                      <a16:colId xmlns:a16="http://schemas.microsoft.com/office/drawing/2014/main" val="2538201286"/>
                    </a:ext>
                  </a:extLst>
                </a:gridCol>
                <a:gridCol w="5102349">
                  <a:extLst>
                    <a:ext uri="{9D8B030D-6E8A-4147-A177-3AD203B41FA5}">
                      <a16:colId xmlns:a16="http://schemas.microsoft.com/office/drawing/2014/main" val="911366623"/>
                    </a:ext>
                  </a:extLst>
                </a:gridCol>
              </a:tblGrid>
              <a:tr h="684683">
                <a:tc>
                  <a:txBody>
                    <a:bodyPr/>
                    <a:lstStyle/>
                    <a:p>
                      <a:r>
                        <a:rPr lang="uk-UA" dirty="0"/>
                        <a:t>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Гарант 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/>
                        <a:t>Покликання 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251886"/>
                  </a:ext>
                </a:extLst>
              </a:tr>
              <a:tr h="684683">
                <a:tc>
                  <a:txBody>
                    <a:bodyPr/>
                    <a:lstStyle/>
                    <a:p>
                      <a:r>
                        <a:rPr lang="uk-UA" dirty="0"/>
                        <a:t>Соціальна робота  та консультування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Швець Т.М.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https://www.kspu.edu/Education/EduPrograms/231/231OPP.aspx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404950"/>
                  </a:ext>
                </a:extLst>
              </a:tr>
              <a:tr h="684683">
                <a:tc>
                  <a:txBody>
                    <a:bodyPr/>
                    <a:lstStyle/>
                    <a:p>
                      <a:r>
                        <a:rPr lang="uk-UA" dirty="0"/>
                        <a:t>Соціологія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Черкашина Т.М.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https://www.kspu.edu/Education/EduPrograms/054/054OPP.aspx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764630"/>
                  </a:ext>
                </a:extLst>
              </a:tr>
              <a:tr h="684683">
                <a:tc>
                  <a:txBody>
                    <a:bodyPr/>
                    <a:lstStyle/>
                    <a:p>
                      <a:r>
                        <a:rPr lang="uk-UA" dirty="0"/>
                        <a:t>Середня освіта (історія та громадянська освіта)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Кузовова</a:t>
                      </a:r>
                      <a:r>
                        <a:rPr lang="uk-UA" dirty="0"/>
                        <a:t> Н.М.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https://www.kspu.edu/Education/EduPrograms/054/054OPP.aspx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763125"/>
                  </a:ext>
                </a:extLst>
              </a:tr>
              <a:tr h="684683">
                <a:tc>
                  <a:txBody>
                    <a:bodyPr/>
                    <a:lstStyle/>
                    <a:p>
                      <a:r>
                        <a:rPr lang="uk-UA" dirty="0"/>
                        <a:t>Історія та археологія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Михайленко Г.М.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https://www.kspu.edu/Education/EduPrograms/032/032OPP.aspx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875638"/>
                  </a:ext>
                </a:extLst>
              </a:tr>
              <a:tr h="684683">
                <a:tc>
                  <a:txBody>
                    <a:bodyPr/>
                    <a:lstStyle/>
                    <a:p>
                      <a:r>
                        <a:rPr lang="uk-UA" dirty="0"/>
                        <a:t>Психологія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Білоус Р.М.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https://www.kspu.edu/Education/EduPrograms/053/053OPP.aspx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009906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39C1927-3D07-033B-90BF-4735689F3D6F}"/>
              </a:ext>
            </a:extLst>
          </p:cNvPr>
          <p:cNvSpPr txBox="1">
            <a:spLocks/>
          </p:cNvSpPr>
          <p:nvPr/>
        </p:nvSpPr>
        <p:spPr>
          <a:xfrm>
            <a:off x="1023641" y="2108739"/>
            <a:ext cx="6156080" cy="4021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kern="1200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algn="just">
              <a:lnSpc>
                <a:spcPts val="1498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бакалаврський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BEBAB-4356-E518-BD5B-9973EEFDA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86F91-2338-A351-1098-1E0CA798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14" y="877590"/>
            <a:ext cx="6759222" cy="1149280"/>
          </a:xfrm>
        </p:spPr>
        <p:txBody>
          <a:bodyPr>
            <a:noAutofit/>
          </a:bodyPr>
          <a:lstStyle/>
          <a:p>
            <a:pPr algn="just">
              <a:lnSpc>
                <a:spcPts val="1498"/>
              </a:lnSpc>
            </a:pP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магістерський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FA1CE717-C0F0-138E-99F5-F9F709D89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906173"/>
              </p:ext>
            </p:extLst>
          </p:nvPr>
        </p:nvGraphicFramePr>
        <p:xfrm>
          <a:off x="216977" y="2228348"/>
          <a:ext cx="980918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729">
                  <a:extLst>
                    <a:ext uri="{9D8B030D-6E8A-4147-A177-3AD203B41FA5}">
                      <a16:colId xmlns:a16="http://schemas.microsoft.com/office/drawing/2014/main" val="140336771"/>
                    </a:ext>
                  </a:extLst>
                </a:gridCol>
                <a:gridCol w="2232169">
                  <a:extLst>
                    <a:ext uri="{9D8B030D-6E8A-4147-A177-3AD203B41FA5}">
                      <a16:colId xmlns:a16="http://schemas.microsoft.com/office/drawing/2014/main" val="2281455201"/>
                    </a:ext>
                  </a:extLst>
                </a:gridCol>
                <a:gridCol w="4307289">
                  <a:extLst>
                    <a:ext uri="{9D8B030D-6E8A-4147-A177-3AD203B41FA5}">
                      <a16:colId xmlns:a16="http://schemas.microsoft.com/office/drawing/2014/main" val="502636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Гарант 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/>
                        <a:t>Покликання 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260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Соціальна робота  та консультування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Костючков</a:t>
                      </a:r>
                      <a:r>
                        <a:rPr lang="uk-UA" dirty="0"/>
                        <a:t> С.К.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https://www.kspu.edu/Education/EduPrograms/231/231OPPm.aspx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505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Середня освіта (історія та громадянська освіта)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Водотика</a:t>
                      </a:r>
                      <a:r>
                        <a:rPr lang="uk-UA" dirty="0"/>
                        <a:t> С.Г.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https://www.kspu.edu/Education/EduPrograms/014/014OPPm1.aspx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870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Історія та археологія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Бойков</a:t>
                      </a:r>
                      <a:r>
                        <a:rPr lang="uk-UA" dirty="0"/>
                        <a:t> О.Ю.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https://www.kspu.edu/Education/EduPrograms/032/032OPPm.aspx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90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Психологія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Деменьєва</a:t>
                      </a:r>
                      <a:r>
                        <a:rPr lang="uk-UA" dirty="0"/>
                        <a:t> К.Г.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https://www.kspu.edu/Education/EduPrograms/053/053OPPm.aspx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94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10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EB38A-EC8B-DAE4-0E67-2F21011F8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5548835-7076-3EB1-E7C5-DD1DDCFB9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947388"/>
              </p:ext>
            </p:extLst>
          </p:nvPr>
        </p:nvGraphicFramePr>
        <p:xfrm>
          <a:off x="154983" y="2045776"/>
          <a:ext cx="982592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308">
                  <a:extLst>
                    <a:ext uri="{9D8B030D-6E8A-4147-A177-3AD203B41FA5}">
                      <a16:colId xmlns:a16="http://schemas.microsoft.com/office/drawing/2014/main" val="2527642310"/>
                    </a:ext>
                  </a:extLst>
                </a:gridCol>
                <a:gridCol w="2232701">
                  <a:extLst>
                    <a:ext uri="{9D8B030D-6E8A-4147-A177-3AD203B41FA5}">
                      <a16:colId xmlns:a16="http://schemas.microsoft.com/office/drawing/2014/main" val="2538201286"/>
                    </a:ext>
                  </a:extLst>
                </a:gridCol>
                <a:gridCol w="4317915">
                  <a:extLst>
                    <a:ext uri="{9D8B030D-6E8A-4147-A177-3AD203B41FA5}">
                      <a16:colId xmlns:a16="http://schemas.microsoft.com/office/drawing/2014/main" val="911366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Гарант 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/>
                        <a:t>Покликання 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251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Соціальна робота  та консультування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Шапошникова І.В.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https://www.kspu.edu/About/DepartmentAndServices/DDoctorants/Educational_and_scientific_programs/onp231.aspx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404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Історія та археологія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Черемісін О.В.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https://www.kspu.edu/About/DepartmentAndServices/DDoctorants/Educational_and_scientific_programs/onp032.aspx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76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Психологія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Попович І.С.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https://www.kspu.edu/About/DepartmentAndServices/DDoctorants/Educational_and_scientific_programs/onp053.aspx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009906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BBB148-18A5-35B5-1DEE-34F8AE8C4013}"/>
              </a:ext>
            </a:extLst>
          </p:cNvPr>
          <p:cNvSpPr txBox="1">
            <a:spLocks/>
          </p:cNvSpPr>
          <p:nvPr/>
        </p:nvSpPr>
        <p:spPr>
          <a:xfrm>
            <a:off x="751314" y="908646"/>
            <a:ext cx="6156080" cy="3482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kern="1200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algn="just">
              <a:lnSpc>
                <a:spcPts val="1498"/>
              </a:lnSpc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рівень вищої освіти</a:t>
            </a:r>
          </a:p>
        </p:txBody>
      </p:sp>
    </p:spTree>
    <p:extLst>
      <p:ext uri="{BB962C8B-B14F-4D97-AF65-F5344CB8AC3E}">
        <p14:creationId xmlns:p14="http://schemas.microsoft.com/office/powerpoint/2010/main" val="281013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Google Shape;74;p3">
            <a:extLst>
              <a:ext uri="{FF2B5EF4-FFF2-40B4-BE49-F238E27FC236}">
                <a16:creationId xmlns:a16="http://schemas.microsoft.com/office/drawing/2014/main" id="{D3034F82-EEC2-6A61-A064-D0E870BC0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850" y="1709738"/>
            <a:ext cx="5227638" cy="27209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500"/>
              <a:buFont typeface="Helvetica Neue" panose="02000503000000020004" pitchFamily="2" charset="0"/>
              <a:buNone/>
            </a:pPr>
            <a:r>
              <a:rPr lang="en-US" altLang="ru-RU" sz="4500" dirty="0" err="1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Дякую</a:t>
            </a:r>
            <a:r>
              <a:rPr lang="en-US" altLang="ru-RU" sz="4500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</a:t>
            </a:r>
            <a:r>
              <a:rPr lang="en-US" altLang="ru-RU" sz="4500" dirty="0" err="1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за</a:t>
            </a:r>
            <a:r>
              <a:rPr lang="en-US" altLang="ru-RU" sz="4500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</a:t>
            </a:r>
            <a:r>
              <a:rPr lang="en-US" altLang="ru-RU" sz="4500" dirty="0" err="1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увагу</a:t>
            </a:r>
            <a:r>
              <a:rPr lang="en-US" altLang="ru-RU" sz="4500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!</a:t>
            </a:r>
            <a:endParaRPr lang="ru-RU" altLang="ru-RU" dirty="0">
              <a:solidFill>
                <a:srgbClr val="FFC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9395" name="Google Shape;75;p3">
            <a:extLst>
              <a:ext uri="{FF2B5EF4-FFF2-40B4-BE49-F238E27FC236}">
                <a16:creationId xmlns:a16="http://schemas.microsoft.com/office/drawing/2014/main" id="{9951E34F-DBC7-87B3-1D6F-1199A1DDF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0413" y="1214438"/>
            <a:ext cx="3133725" cy="3489325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r>
              <a:rPr lang="uk-UA" altLang="ru-RU" sz="3200" b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ФПІС-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r>
              <a:rPr lang="uk-UA" altLang="ru-RU" sz="3200" b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ЦЕ ПОТУЖНА СИЛА ХДУ !!!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endParaRPr lang="uk-UA" altLang="ru-RU" sz="3200" b="1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r>
              <a:rPr lang="uk-UA" altLang="ru-RU" sz="3200" b="1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НАШІ-НАЙКРАЩІ !!!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endParaRPr lang="uk-UA" altLang="ru-RU" sz="3200" b="1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endParaRPr lang="ru-RU" altLang="ru-RU" sz="1800" b="1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pic>
        <p:nvPicPr>
          <p:cNvPr id="59396" name="Picture 8" descr="БФ &quot;Україна на долонях&quot; | Kyiv">
            <a:extLst>
              <a:ext uri="{FF2B5EF4-FFF2-40B4-BE49-F238E27FC236}">
                <a16:creationId xmlns:a16="http://schemas.microsoft.com/office/drawing/2014/main" id="{F0AE6A48-28B8-6940-72A5-529EAE1B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4953000"/>
            <a:ext cx="21590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channels4_profile">
            <a:extLst>
              <a:ext uri="{FF2B5EF4-FFF2-40B4-BE49-F238E27FC236}">
                <a16:creationId xmlns:a16="http://schemas.microsoft.com/office/drawing/2014/main" id="{E2F8658D-565A-D5EC-092E-02C155D86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4653" y="1037790"/>
            <a:ext cx="2749637" cy="2391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754</Words>
  <Application>Microsoft Macintosh PowerPoint</Application>
  <PresentationFormat>Широкоэкранный</PresentationFormat>
  <Paragraphs>148</Paragraphs>
  <Slides>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Helvetica Neue</vt:lpstr>
      <vt:lpstr>Times New Roman</vt:lpstr>
      <vt:lpstr>Тема Office</vt:lpstr>
      <vt:lpstr>Лист</vt:lpstr>
      <vt:lpstr>Факультет психології, історії та соціології 13.10.2025р.</vt:lpstr>
      <vt:lpstr>Наявність Стратегії розвитку факультету і спроможність виконання її</vt:lpstr>
      <vt:lpstr>Показники вступу Випуск: бак.: 22/24=46; маг.:37/72= 109 на кінець н.р. - 155</vt:lpstr>
      <vt:lpstr>Контингент станом на 13.10.2025 аспірантура 14 осіб – усього денна форма 195 осіб без 3 хвилі разом 414  після випуску залишиться 244 здобувачі загалом ;рівно по 122 здобувача д/з  </vt:lpstr>
      <vt:lpstr>Презентация PowerPoint</vt:lpstr>
      <vt:lpstr>Спроможність забезпечувати функціювання кількості освітніх програм, що діє на факультеті;  Спроможність провести модернізацію ОП і відкрити міждисциплінарні ОП</vt:lpstr>
      <vt:lpstr>Другий (магістерський) рівень вищої освіти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Шапошникова Ірина Василівна</dc:creator>
  <cp:lastModifiedBy>Шапошникова Ірина Василівна</cp:lastModifiedBy>
  <cp:revision>38</cp:revision>
  <dcterms:created xsi:type="dcterms:W3CDTF">2025-02-14T12:27:18Z</dcterms:created>
  <dcterms:modified xsi:type="dcterms:W3CDTF">2025-12-08T12:53:35Z</dcterms:modified>
</cp:coreProperties>
</file>