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0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57E4D6-3D7F-46B6-AA7D-70BC9599E616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846FED-3DC7-4A34-9238-A9995B9EA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6687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846FED-3DC7-4A34-9238-A9995B9EA8DE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97509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9D1F441-7D96-43DE-8C13-9DDE27D4D23A}" type="datetimeFigureOut">
              <a:rPr lang="ru-RU" smtClean="0"/>
              <a:t>06.06.2020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B5FE0E9-5B9B-4F75-9E2C-8132D6679AE1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1F441-7D96-43DE-8C13-9DDE27D4D23A}" type="datetimeFigureOut">
              <a:rPr lang="ru-RU" smtClean="0"/>
              <a:t>06.06.2020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5FE0E9-5B9B-4F75-9E2C-8132D6679A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9D1F441-7D96-43DE-8C13-9DDE27D4D23A}" type="datetimeFigureOut">
              <a:rPr lang="ru-RU" smtClean="0"/>
              <a:t>06.06.2020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B5FE0E9-5B9B-4F75-9E2C-8132D6679A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1F441-7D96-43DE-8C13-9DDE27D4D23A}" type="datetimeFigureOut">
              <a:rPr lang="ru-RU" smtClean="0"/>
              <a:t>06.06.2020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5FE0E9-5B9B-4F75-9E2C-8132D6679A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9D1F441-7D96-43DE-8C13-9DDE27D4D23A}" type="datetimeFigureOut">
              <a:rPr lang="ru-RU" smtClean="0"/>
              <a:t>06.06.2020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B5FE0E9-5B9B-4F75-9E2C-8132D6679AE1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1F441-7D96-43DE-8C13-9DDE27D4D23A}" type="datetimeFigureOut">
              <a:rPr lang="ru-RU" smtClean="0"/>
              <a:t>06.06.2020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5FE0E9-5B9B-4F75-9E2C-8132D6679A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1F441-7D96-43DE-8C13-9DDE27D4D23A}" type="datetimeFigureOut">
              <a:rPr lang="ru-RU" smtClean="0"/>
              <a:t>06.06.2020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5FE0E9-5B9B-4F75-9E2C-8132D6679A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1F441-7D96-43DE-8C13-9DDE27D4D23A}" type="datetimeFigureOut">
              <a:rPr lang="ru-RU" smtClean="0"/>
              <a:t>06.06.2020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5FE0E9-5B9B-4F75-9E2C-8132D6679A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9D1F441-7D96-43DE-8C13-9DDE27D4D23A}" type="datetimeFigureOut">
              <a:rPr lang="ru-RU" smtClean="0"/>
              <a:t>06.06.2020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5FE0E9-5B9B-4F75-9E2C-8132D6679A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1F441-7D96-43DE-8C13-9DDE27D4D23A}" type="datetimeFigureOut">
              <a:rPr lang="ru-RU" smtClean="0"/>
              <a:t>06.06.2020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5FE0E9-5B9B-4F75-9E2C-8132D6679A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1F441-7D96-43DE-8C13-9DDE27D4D23A}" type="datetimeFigureOut">
              <a:rPr lang="ru-RU" smtClean="0"/>
              <a:t>06.06.2020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5FE0E9-5B9B-4F75-9E2C-8132D6679AE1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9D1F441-7D96-43DE-8C13-9DDE27D4D23A}" type="datetimeFigureOut">
              <a:rPr lang="ru-RU" smtClean="0"/>
              <a:t>06.06.2020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B5FE0E9-5B9B-4F75-9E2C-8132D6679AE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5776" y="692696"/>
            <a:ext cx="6696744" cy="1473200"/>
          </a:xfrm>
        </p:spPr>
        <p:txBody>
          <a:bodyPr>
            <a:normAutofit/>
          </a:bodyPr>
          <a:lstStyle/>
          <a:p>
            <a:pPr algn="ctr"/>
            <a:r>
              <a:rPr lang="uk-UA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Країнознавство </a:t>
            </a:r>
            <a:r>
              <a:rPr lang="uk-U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Великої</a:t>
            </a:r>
            <a:r>
              <a:rPr lang="uk-UA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Британії </a:t>
            </a:r>
            <a:r>
              <a:rPr lang="uk-U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 США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2564904"/>
            <a:ext cx="5112567" cy="248066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52" y="260648"/>
            <a:ext cx="2450579" cy="15144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51" y="5045571"/>
            <a:ext cx="2450579" cy="15525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838427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6255488" cy="1362075"/>
          </a:xfrm>
        </p:spPr>
        <p:txBody>
          <a:bodyPr>
            <a:normAutofit/>
          </a:bodyPr>
          <a:lstStyle/>
          <a:p>
            <a:pPr algn="ctr"/>
            <a:r>
              <a:rPr lang="uk-UA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Мета курсу:</a:t>
            </a:r>
            <a:endParaRPr lang="ru-RU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980728"/>
            <a:ext cx="7488832" cy="2736304"/>
          </a:xfrm>
        </p:spPr>
        <p:txBody>
          <a:bodyPr>
            <a:normAutofit/>
          </a:bodyPr>
          <a:lstStyle/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Розширити, поглибити і узагальнити теоретичний і  професійний рівень лінгвістичної підготовки студентів-філологів, забезпечити системними знаннями з літературних процесів Британії та США, поглибити навички володіння англійською мовою на базі читання та обговорення художнього твору.  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237500"/>
            <a:ext cx="2946251" cy="191832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4237500"/>
            <a:ext cx="2868166" cy="191832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97569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7704856" cy="136207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/>
              <a:t>Для </a:t>
            </a:r>
            <a:r>
              <a:rPr lang="ru-RU" sz="3100" dirty="0" err="1"/>
              <a:t>досягнення</a:t>
            </a:r>
            <a:r>
              <a:rPr lang="ru-RU" sz="3100" dirty="0"/>
              <a:t> </a:t>
            </a:r>
            <a:r>
              <a:rPr lang="ru-RU" sz="3100" dirty="0" err="1"/>
              <a:t>цієї</a:t>
            </a:r>
            <a:r>
              <a:rPr lang="ru-RU" sz="3100" dirty="0"/>
              <a:t> мети </a:t>
            </a:r>
            <a:r>
              <a:rPr lang="ru-RU" sz="3100" dirty="0" err="1"/>
              <a:t>необхідно</a:t>
            </a:r>
            <a:r>
              <a:rPr lang="ru-RU" sz="3100" dirty="0"/>
              <a:t> </a:t>
            </a:r>
            <a:r>
              <a:rPr lang="ru-RU" sz="3100" dirty="0" err="1"/>
              <a:t>вирішити</a:t>
            </a:r>
            <a:r>
              <a:rPr lang="ru-RU" sz="3100" dirty="0"/>
              <a:t> </a:t>
            </a:r>
            <a:r>
              <a:rPr lang="ru-RU" sz="3100" dirty="0" err="1"/>
              <a:t>наступні</a:t>
            </a:r>
            <a:r>
              <a:rPr lang="ru-RU" sz="3100" dirty="0"/>
              <a:t> </a:t>
            </a:r>
            <a:r>
              <a:rPr lang="ru-RU" sz="3100" dirty="0" err="1"/>
              <a:t>задачі</a:t>
            </a:r>
            <a:r>
              <a:rPr lang="ru-RU" sz="3100" dirty="0"/>
              <a:t>: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536" y="1628800"/>
            <a:ext cx="7488832" cy="1307976"/>
          </a:xfrm>
        </p:spPr>
        <p:txBody>
          <a:bodyPr>
            <a:noAutofit/>
          </a:bodyPr>
          <a:lstStyle/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ідейної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моральності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почуття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патріотизму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інтернаціоналізму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3573015"/>
            <a:ext cx="3240360" cy="26479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800244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344816" cy="1362075"/>
          </a:xfrm>
        </p:spPr>
        <p:txBody>
          <a:bodyPr>
            <a:normAutofit/>
          </a:bodyPr>
          <a:lstStyle/>
          <a:p>
            <a:pPr algn="ctr"/>
            <a:r>
              <a:rPr lang="uk-UA" sz="2800" dirty="0" smtClean="0"/>
              <a:t>ОСНОВНИМИ ЗАВДАННЯМИ ВИВЧЕННЯ ДИСЦИПЛІНИ Є: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412776"/>
            <a:ext cx="7776864" cy="3324200"/>
          </a:xfrm>
        </p:spPr>
        <p:txBody>
          <a:bodyPr>
            <a:no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етодичні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стимулювання пізнавальних інтересів у сфері обраної професії;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пізнавальні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розширення світогляду студентів, формування країнознавчої компетентності майбутніх вчителів англійської мови, розвиток творчої активності, оптимізація процесу оволодіння іноземною (англійською) мовою на основі опрацювання країнознавчої інформації;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рактичні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вдосконалення підготовки студентів з англійської мови завдяки розширенню словникового запасу з країнознавчої тематики та синтезування вмінь у різноманітних видах мовленнєвої діяльності (аудіювання, говоріння, письмо.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941168"/>
            <a:ext cx="2828925" cy="16192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4941168"/>
            <a:ext cx="2610991" cy="16192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482188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7416824" cy="1362075"/>
          </a:xfrm>
        </p:spPr>
        <p:txBody>
          <a:bodyPr>
            <a:normAutofit/>
          </a:bodyPr>
          <a:lstStyle/>
          <a:p>
            <a:pPr algn="ctr"/>
            <a:r>
              <a:rPr lang="uk-UA" sz="3200" dirty="0" smtClean="0"/>
              <a:t>Набуті компетенції у процесі вивчення курсу: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536" y="1916832"/>
            <a:ext cx="7344816" cy="1307976"/>
          </a:xfrm>
        </p:spPr>
        <p:txBody>
          <a:bodyPr>
            <a:no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овна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знання державної (української мови) та англійської мови і вільне володіння нею у всіх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мовних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мовленнєвих ситуаціях спілкування;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інгвістична: знання й розуміння базових знань з навчальної дисципліни.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3727320"/>
            <a:ext cx="2731368" cy="230636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3727319"/>
            <a:ext cx="2828925" cy="230636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5630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7920880" cy="1362075"/>
          </a:xfrm>
        </p:spPr>
        <p:txBody>
          <a:bodyPr>
            <a:noAutofit/>
          </a:bodyPr>
          <a:lstStyle/>
          <a:p>
            <a:pPr algn="ctr"/>
            <a:r>
              <a:rPr lang="uk-UA" sz="2400" dirty="0" smtClean="0"/>
              <a:t>Вивчення курсу спрямоване на формування у студентів теоретичних знань та практичних умінь та навичок. 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9512" y="1700808"/>
            <a:ext cx="7776864" cy="2664296"/>
          </a:xfrm>
        </p:spPr>
        <p:txBody>
          <a:bodyPr>
            <a:normAutofit/>
          </a:bodyPr>
          <a:lstStyle/>
          <a:p>
            <a:pPr algn="just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Теоретичні знання та практичні уміння й навички: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історія, географія, політичний устрій, освіта, культура, звичаї і традиції Великої Британії та США, головні поняття й терміни, пов’язані з англомовною літературою та культурою; основні етапи літературного процесу в Британії та США та їхня характеристика; провідні представники британської та американської літератур, напрямки, до яких вони належать;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найрепрезентативніші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художні тексти англо-американських митців;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4581128"/>
            <a:ext cx="3096344" cy="184060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374816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3068960"/>
            <a:ext cx="7560840" cy="743507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Теоретичні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8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навички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англомовної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літератури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світового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літературного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відбирати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аналізувати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країнознавчі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періодичної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преси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аудиторних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занять, і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самостійної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оперувати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знаннями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практичних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заняттях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виступів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відповідей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написання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рефератів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аналізувати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літературно-історичні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англомовної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літератури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вправо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орієнтуватись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літературному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Британії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США;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аналізувати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мовою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оригіналу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художні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твори,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програмою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писати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англомовні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рецензії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твори будь-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жанру.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4149080"/>
            <a:ext cx="3328987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8533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7416824" cy="1362075"/>
          </a:xfrm>
        </p:spPr>
        <p:txBody>
          <a:bodyPr/>
          <a:lstStyle/>
          <a:p>
            <a:pPr algn="ctr"/>
            <a:r>
              <a:rPr lang="uk-UA" dirty="0" smtClean="0"/>
              <a:t>Основні теми: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1628800"/>
            <a:ext cx="7416824" cy="1812032"/>
          </a:xfrm>
        </p:spPr>
        <p:txBody>
          <a:bodyPr>
            <a:normAutofit lnSpcReduction="10000"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Географічне положення Великої Британії та США.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еликої Британії та США.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Державний та політичний устрій Великої Британії та США.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Економіка Великої Британії та США.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освіти. Культура Великої Британії та США.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4077072"/>
            <a:ext cx="3176562" cy="205281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4595770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97</TotalTime>
  <Words>399</Words>
  <Application>Microsoft Office PowerPoint</Application>
  <PresentationFormat>Экран (4:3)</PresentationFormat>
  <Paragraphs>22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Изящная</vt:lpstr>
      <vt:lpstr>Презентация PowerPoint</vt:lpstr>
      <vt:lpstr>Мета курсу:</vt:lpstr>
      <vt:lpstr>Для досягнення цієї мети необхідно вирішити наступні задачі:  </vt:lpstr>
      <vt:lpstr>ОСНОВНИМИ ЗАВДАННЯМИ ВИВЧЕННЯ ДИСЦИПЛІНИ Є:</vt:lpstr>
      <vt:lpstr>Набуті компетенції у процесі вивчення курсу:</vt:lpstr>
      <vt:lpstr>Вивчення курсу спрямоване на формування у студентів теоретичних знань та практичних умінь та навичок. </vt:lpstr>
      <vt:lpstr>Презентация PowerPoint</vt:lpstr>
      <vt:lpstr>Основні теми: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9</cp:revision>
  <dcterms:created xsi:type="dcterms:W3CDTF">2020-06-06T20:56:52Z</dcterms:created>
  <dcterms:modified xsi:type="dcterms:W3CDTF">2020-06-06T22:34:40Z</dcterms:modified>
</cp:coreProperties>
</file>