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038"/>
    <a:srgbClr val="137A5C"/>
    <a:srgbClr val="247E6F"/>
    <a:srgbClr val="66C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44" d="100"/>
          <a:sy n="44" d="100"/>
        </p:scale>
        <p:origin x="86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49AFEB-1DF9-5EFE-85A8-5E0143CB2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8"/>
            <a:ext cx="12191999" cy="6832599"/>
          </a:xfrm>
          <a:prstGeom prst="rect">
            <a:avLst/>
          </a:prstGeom>
        </p:spPr>
      </p:pic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xmlns="" id="{F455B9FC-ECF7-2B42-FB73-8F4CDC3C7EE6}"/>
              </a:ext>
            </a:extLst>
          </p:cNvPr>
          <p:cNvSpPr/>
          <p:nvPr userDrawn="1"/>
        </p:nvSpPr>
        <p:spPr>
          <a:xfrm>
            <a:off x="0" y="0"/>
            <a:ext cx="7670800" cy="6858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7BEA53-8D83-CF42-81DF-A7AC2BEA4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230120"/>
            <a:ext cx="6629400" cy="2387600"/>
          </a:xfrm>
        </p:spPr>
        <p:txBody>
          <a:bodyPr anchor="ctr" anchorCtr="0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F3C73B-AD35-7FE1-5873-E5975442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4752975"/>
            <a:ext cx="5273040" cy="512762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rgbClr val="25B0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aa-ET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0720A9-6AE8-F264-D898-1E5D7BAD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9A43B7-706F-1DC8-B12D-2812F297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F4383-D1E7-4674-9E8F-969659D7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8202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ED0C0-FE38-70A7-F1DE-4CBDDB58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9D5260-7784-2285-38DA-381407086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FDFC7E-84F9-A1F4-83E9-4D766F4D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D4EB39-033A-17CB-03A3-2BDC763D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5D8CE8-0EFF-638A-9629-817813B3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5820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F84CA4E-ECC8-5CEE-964B-9EE65F73F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691E7A-A3C5-D187-04C6-0DBB6854F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692E12-3CA8-922C-859D-876CD86E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A09D29-C903-E3CD-BBCA-AF92B10F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80337-AB9D-502C-A529-F08AC236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6251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78FCB-41A5-9731-041D-47C24FC2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568325"/>
            <a:ext cx="10515600" cy="62039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9942D8-3BF3-C205-0DA0-5A24709A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E91E5B-522B-3D66-6869-2DC46EA4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154A16-E4AD-2783-62D4-91564C2D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0EBDE5-CFEF-5189-A3A1-8FD9675A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8938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72192-F3C5-8E85-AD59-6BD87ED4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6FFE1F-D26D-F587-1B71-5D013A22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C1F54F-7AD6-9A40-60FC-DB33BFE2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CEB022-2711-BD25-97B4-1ED84573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E76811-558E-5809-AC6F-AC2C9E85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039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DEE2AF-D056-D33B-B4A9-092D6982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DCC954-7C36-5CB1-F2E2-238EA0054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322867-964E-B25E-7FCE-DB67A0CBE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D31469-19F9-C866-7388-13304A35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38027A-D6CA-D975-6386-6A6BAD53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3D6C96-C4CF-7F47-1D0C-D31D8D68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230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6F354C-110B-F95B-BA5F-3C4B416D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E5ADA5-6F04-BA85-501C-323BD5DF9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861955-76A1-0F89-A37C-B42B2A724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46007E2-2DEC-5959-B631-1E766A2ED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B03DACE-0966-4F0B-19CB-0D424DA80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582D3A7-BFA9-9147-E6FE-9DD4D6BF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932E9A-8B68-6748-E69E-BAA24335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DBABF46-540C-E1B2-A382-56881666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889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2DB7AF-67CB-5B65-DECF-DE360D01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BEEE6C-ECDB-8330-B9BB-F557842C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F3F131-DE9C-8723-838B-A99EFF87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F616B3-252F-3C7A-5CB1-7D62E916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431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5FFCC8E-92E6-7D16-4A01-8C08F8A9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6AFBFC0-664B-8E71-34E9-A1E6F2D7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ECE646-B548-CCE0-C12C-3A36B7E9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1876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CE7909-D0FD-17B3-8013-056561D8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C15BFA-DDFE-04EF-9C71-B52C4EDD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CF1F6A-C2A6-08A1-1734-965D0B307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20AB92-391C-2E2D-E82A-E43E4E7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D3D271-2EBC-0D62-2ECC-B65E37E8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DF0CFD-EC56-681D-D2E9-F2F7E3C1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826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B91C2-CA59-F6F1-1AEF-B359D680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94496FA-258B-8A67-D836-2C17AE5D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3A12C9-714E-F5F8-B5B4-5B8007F0C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32A0A4-799D-07BF-2D1E-4AA879BB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10B44D-83D6-1DE0-625C-EC0AB6E2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FD40C6-BBD7-E7DF-187F-561FAF4B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2123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CE0340-F2FC-05C7-3D89-1FFA814384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A3873DA-5496-AACE-6501-33FA21B4D17F}"/>
              </a:ext>
            </a:extLst>
          </p:cNvPr>
          <p:cNvSpPr/>
          <p:nvPr userDrawn="1"/>
        </p:nvSpPr>
        <p:spPr>
          <a:xfrm>
            <a:off x="401320" y="365125"/>
            <a:ext cx="11389360" cy="6127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B4D57-209A-F19B-3AF2-0146BF7C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487045"/>
            <a:ext cx="10515600" cy="62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aa-ET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56B2C7-B629-10DE-F118-E8175CF4C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36E88E-E654-A7CA-BF3A-6A5FD2B79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03E3-B6A3-405D-B29B-B3B2CA3CDBF1}" type="datetimeFigureOut">
              <a:rPr lang="aa-ET" smtClean="0"/>
              <a:t>03/04/2024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B5B927-554A-27ED-9196-A5BF803BC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20DFD5-1A62-0C03-024A-F9229F9C4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2CBD-D05F-45E0-8AA8-7C7038CE7CF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53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AC2C57-CA0B-4823-C9CF-2A9B6AB42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92" y="2370797"/>
            <a:ext cx="686190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Інноваційні засоби реабілітації</a:t>
            </a:r>
            <a:endParaRPr lang="aa-ET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8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354" y="911225"/>
            <a:ext cx="10925908" cy="4351338"/>
          </a:xfrm>
        </p:spPr>
        <p:txBody>
          <a:bodyPr/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r>
              <a:rPr lang="ru-RU" dirty="0"/>
              <a:t> навчальної дисципліни: дати необхідні знання студентам з інноваційних засобів реабілітації при різних соматичних ушкодженнях та захворюваннях. Сформувати у студентів адекватні наукові уявлення про закономірності фізіологічних основ реабілітаційних заходів при різних соматичних ушкодженнях та захворюваннях, особливості компенсаторної перебудови функціональних систем та органів у зв’язку з порушеною функцією.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23" y="3365254"/>
            <a:ext cx="5521574" cy="31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4769" y="858471"/>
            <a:ext cx="10873154" cy="4351338"/>
          </a:xfrm>
        </p:spPr>
        <p:txBody>
          <a:bodyPr/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dirty="0"/>
              <a:t> курсу: сформувати у студентів розуміння лікувальної дії інноваційних засобів фізичної реабілітації, відновних, компенсаторних, пристосувальних механізмів у процесі застосування новітніх засобів, методів, методик реабілітації; здатність до аналізу ефективності реабілітаційного процесу хворих з різними захворюваннями з урахуванням їх складності та наслідків.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431" y="3317338"/>
            <a:ext cx="4722935" cy="31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4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58471"/>
            <a:ext cx="10978662" cy="4351338"/>
          </a:xfrm>
        </p:spPr>
        <p:txBody>
          <a:bodyPr>
            <a:normAutofit/>
          </a:bodyPr>
          <a:lstStyle/>
          <a:p>
            <a:pPr marL="0" indent="352425">
              <a:buNone/>
            </a:pPr>
            <a:r>
              <a:rPr lang="ru-RU" dirty="0"/>
              <a:t>Студенти повинні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</a:t>
            </a:r>
            <a:r>
              <a:rPr lang="ru-RU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методологію інноваційних засобів фізичної реабілітації осіб з </a:t>
            </a:r>
            <a:r>
              <a:rPr lang="ru-RU" dirty="0" smtClean="0"/>
              <a:t>різними нозологічними </a:t>
            </a:r>
            <a:r>
              <a:rPr lang="ru-RU" dirty="0"/>
              <a:t>захворюваннями;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механізми лікувальної дії інноваційних засобів фізичної реабілітації;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клініко-фізіологічне обґрунтування застосування інноваційних </a:t>
            </a:r>
            <a:r>
              <a:rPr lang="ru-RU" dirty="0" smtClean="0"/>
              <a:t>засобів фізичної </a:t>
            </a:r>
            <a:r>
              <a:rPr lang="ru-RU" dirty="0"/>
              <a:t>реабілітації;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покази та протипокази до </a:t>
            </a:r>
            <a:r>
              <a:rPr lang="ru-RU" dirty="0" smtClean="0"/>
              <a:t>застосування                                                             </a:t>
            </a:r>
            <a:r>
              <a:rPr lang="ru-RU" dirty="0"/>
              <a:t>основних </a:t>
            </a:r>
            <a:r>
              <a:rPr lang="ru-RU" dirty="0" smtClean="0"/>
              <a:t>та інноваційних засобів                                                                фізичної </a:t>
            </a:r>
            <a:r>
              <a:rPr lang="ru-RU" dirty="0"/>
              <a:t>реабілітації;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046" y="3270737"/>
            <a:ext cx="4824101" cy="31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770" y="805717"/>
            <a:ext cx="10943492" cy="4351338"/>
          </a:xfrm>
        </p:spPr>
        <p:txBody>
          <a:bodyPr>
            <a:normAutofit fontScale="85000" lnSpcReduction="20000"/>
          </a:bodyPr>
          <a:lstStyle/>
          <a:p>
            <a:pPr marL="0" indent="352425">
              <a:buNone/>
            </a:pPr>
            <a:r>
              <a:rPr lang="ru-RU" dirty="0"/>
              <a:t>Студенти повинні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вміти</a:t>
            </a:r>
            <a:r>
              <a:rPr lang="ru-RU" dirty="0"/>
              <a:t>:</a:t>
            </a:r>
          </a:p>
          <a:p>
            <a:pPr marL="0" indent="352425">
              <a:buNone/>
            </a:pPr>
            <a:r>
              <a:rPr lang="ru-RU" dirty="0"/>
              <a:t>- добирати основні та інноваційні засоби фізичної реабілітації хворих в залежності від діагнозу, клінічного стану, супутніх захворювань, віку, </a:t>
            </a:r>
            <a:r>
              <a:rPr lang="ru-RU" dirty="0" smtClean="0"/>
              <a:t>статі та </a:t>
            </a:r>
            <a:r>
              <a:rPr lang="ru-RU" dirty="0"/>
              <a:t>призначеного рухового режиму;</a:t>
            </a:r>
          </a:p>
          <a:p>
            <a:pPr marL="0" indent="352425">
              <a:buNone/>
            </a:pPr>
            <a:r>
              <a:rPr lang="ru-RU" dirty="0"/>
              <a:t>- проводити диференційоване реабілітаційне обстеження пацієнтів </a:t>
            </a:r>
            <a:r>
              <a:rPr lang="ru-RU" dirty="0" smtClean="0"/>
              <a:t>з руховими </a:t>
            </a:r>
            <a:r>
              <a:rPr lang="ru-RU" dirty="0"/>
              <a:t>порушеннями за стандартними шкалами та тестами, </a:t>
            </a:r>
            <a:r>
              <a:rPr lang="ru-RU" dirty="0" smtClean="0"/>
              <a:t>що використовуються </a:t>
            </a:r>
            <a:r>
              <a:rPr lang="ru-RU" dirty="0"/>
              <a:t>для формування реабілітаційного діагнозу, прогнозування, побудови реабілітаційної програми;</a:t>
            </a:r>
          </a:p>
          <a:p>
            <a:pPr marL="0" indent="352425">
              <a:buNone/>
            </a:pPr>
            <a:r>
              <a:rPr lang="ru-RU" dirty="0"/>
              <a:t>﻿﻿складати програми фізичної реабілітації у </a:t>
            </a:r>
            <a:r>
              <a:rPr lang="en-US" dirty="0"/>
              <a:t>SMART-</a:t>
            </a:r>
            <a:r>
              <a:rPr lang="ru-RU" dirty="0"/>
              <a:t>форматі з урахуванням періоду відновного лікування, індивідуальних особливостей </a:t>
            </a:r>
            <a:r>
              <a:rPr lang="ru-RU" dirty="0" smtClean="0"/>
              <a:t>пацієнта;</a:t>
            </a:r>
            <a:endParaRPr lang="ru-RU" dirty="0"/>
          </a:p>
          <a:p>
            <a:pPr marL="0" indent="352425">
              <a:buNone/>
            </a:pPr>
            <a:r>
              <a:rPr lang="ru-RU" dirty="0"/>
              <a:t>﻿﻿поєднувати елементи традиційних та інноваційних методик та </a:t>
            </a:r>
            <a:r>
              <a:rPr lang="ru-RU" dirty="0" smtClean="0"/>
              <a:t>засобів фізичної </a:t>
            </a:r>
            <a:r>
              <a:rPr lang="ru-RU" dirty="0"/>
              <a:t>реабілітації в контексті реабілітаційної програми;</a:t>
            </a:r>
          </a:p>
          <a:p>
            <a:pPr marL="0" indent="352425">
              <a:buNone/>
            </a:pPr>
            <a:r>
              <a:rPr lang="ru-RU" dirty="0"/>
              <a:t>- визначати ефективність реалізації </a:t>
            </a:r>
            <a:r>
              <a:rPr lang="ru-RU" dirty="0" smtClean="0"/>
              <a:t>реабілітаційної                                                             </a:t>
            </a:r>
            <a:r>
              <a:rPr lang="ru-RU" dirty="0"/>
              <a:t>програми.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4178750"/>
            <a:ext cx="3326954" cy="22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5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0099"/>
          <a:stretch/>
        </p:blipFill>
        <p:spPr>
          <a:xfrm>
            <a:off x="404446" y="1809644"/>
            <a:ext cx="11377246" cy="46614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021" y="1394795"/>
            <a:ext cx="10515600" cy="1190137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525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169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Інноваційні засоби реабілітації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Lenovo</cp:lastModifiedBy>
  <cp:revision>7</cp:revision>
  <dcterms:created xsi:type="dcterms:W3CDTF">2023-02-18T08:59:07Z</dcterms:created>
  <dcterms:modified xsi:type="dcterms:W3CDTF">2024-04-02T21:28:59Z</dcterms:modified>
</cp:coreProperties>
</file>