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81" r:id="rId4"/>
    <p:sldId id="277" r:id="rId5"/>
    <p:sldId id="278" r:id="rId6"/>
    <p:sldId id="260" r:id="rId7"/>
    <p:sldId id="280" r:id="rId8"/>
    <p:sldId id="279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і слайди" id="{A20B76A2-4316-477D-AF86-7429618BC60A}">
          <p14:sldIdLst>
            <p14:sldId id="257"/>
          </p14:sldIdLst>
        </p14:section>
        <p14:section name="Звичані інформаційні слайди" id="{400A2E87-DEDA-4406-A499-17582B272859}">
          <p14:sldIdLst>
            <p14:sldId id="263"/>
            <p14:sldId id="281"/>
            <p14:sldId id="277"/>
            <p14:sldId id="278"/>
            <p14:sldId id="260"/>
            <p14:sldId id="280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Світлий стиль 1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0" d="100"/>
          <a:sy n="80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81702705962457E-2"/>
          <c:y val="0"/>
          <c:w val="0.48264986202273941"/>
          <c:h val="0.91527871516060488"/>
        </c:manualLayout>
      </c:layout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8E-4504-8A70-360006CC4B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8E-4504-8A70-360006CC4B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8E-4504-8A70-360006CC4B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8E-4504-8A70-360006CC4BCD}"/>
              </c:ext>
            </c:extLst>
          </c:dPt>
          <c:dLbls>
            <c:dLbl>
              <c:idx val="0"/>
              <c:layout>
                <c:manualLayout>
                  <c:x val="-0.16505677675707203"/>
                  <c:y val="3.04758780152481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8E-4504-8A70-360006CC4BCD}"/>
                </c:ext>
              </c:extLst>
            </c:dLbl>
            <c:dLbl>
              <c:idx val="1"/>
              <c:layout>
                <c:manualLayout>
                  <c:x val="-6.4273476232137652E-3"/>
                  <c:y val="-0.182462192225971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8E-4504-8A70-360006CC4BCD}"/>
                </c:ext>
              </c:extLst>
            </c:dLbl>
            <c:dLbl>
              <c:idx val="2"/>
              <c:layout>
                <c:manualLayout>
                  <c:x val="0.16044983960338291"/>
                  <c:y val="3.09786276715410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8E-4504-8A70-360006CC4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3"/>
                <c:pt idx="0">
                  <c:v>Ботаніка</c:v>
                </c:pt>
                <c:pt idx="1">
                  <c:v>Науки про Землю</c:v>
                </c:pt>
                <c:pt idx="2">
                  <c:v>Фізична реабілітація</c:v>
                </c:pt>
              </c:strCache>
            </c:strRef>
          </c:cat>
          <c:val>
            <c:numRef>
              <c:f>Аркуш1!$B$2:$B$5</c:f>
              <c:numCache>
                <c:formatCode>0%</c:formatCode>
                <c:ptCount val="4"/>
                <c:pt idx="0" formatCode="0.00%">
                  <c:v>0.83299999999999996</c:v>
                </c:pt>
                <c:pt idx="1">
                  <c:v>0.5</c:v>
                </c:pt>
                <c:pt idx="2" formatCode="0.00%">
                  <c:v>0.85699999999999998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8E-4504-8A70-360006CC4BC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53571847594196065"/>
          <c:y val="0.59869828771403577"/>
          <c:w val="0.46345098291501197"/>
          <c:h val="0.27431758530183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00-423F-B95A-D9BBDA48A3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00-423F-B95A-D9BBDA48A3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00-423F-B95A-D9BBDA48A3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00-423F-B95A-D9BBDA48A330}"/>
              </c:ext>
            </c:extLst>
          </c:dPt>
          <c:dLbls>
            <c:dLbl>
              <c:idx val="0"/>
              <c:layout>
                <c:manualLayout>
                  <c:x val="-7.6186205890930295E-2"/>
                  <c:y val="-0.2706577302837145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00-423F-B95A-D9BBDA48A330}"/>
                </c:ext>
              </c:extLst>
            </c:dLbl>
            <c:dLbl>
              <c:idx val="1"/>
              <c:layout>
                <c:manualLayout>
                  <c:x val="4.9996719160104987E-2"/>
                  <c:y val="4.5061242344706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00-423F-B95A-D9BBDA48A330}"/>
                </c:ext>
              </c:extLst>
            </c:dLbl>
            <c:dLbl>
              <c:idx val="2"/>
              <c:layout>
                <c:manualLayout>
                  <c:x val="6.1810294546515016E-2"/>
                  <c:y val="9.81861642294713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00-423F-B95A-D9BBDA48A3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3"/>
                <c:pt idx="0">
                  <c:v>так</c:v>
                </c:pt>
                <c:pt idx="1">
                  <c:v>ні</c:v>
                </c:pt>
                <c:pt idx="2">
                  <c:v>без відповіді</c:v>
                </c:pt>
              </c:strCache>
            </c:strRef>
          </c:cat>
          <c:val>
            <c:numRef>
              <c:f>Аркуш1!$B$2:$B$5</c:f>
              <c:numCache>
                <c:formatCode>0.00%</c:formatCode>
                <c:ptCount val="4"/>
                <c:pt idx="0">
                  <c:v>0.875</c:v>
                </c:pt>
                <c:pt idx="1">
                  <c:v>6.25E-2</c:v>
                </c:pt>
                <c:pt idx="2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00-423F-B95A-D9BBDA48A33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24.06.2026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376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24.06.2026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69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24.06.2026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859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24.06.2026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94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24.06.2026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6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24.06.2026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45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24.06.2026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994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24.06.2026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691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24.06.2026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391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24.06.2026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379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t>24.06.2026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18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D994F-20DC-44BD-AAA0-CBF3F40A2F4D}" type="datetimeFigureOut">
              <a:rPr lang="uk-UA" smtClean="0"/>
              <a:t>24.06.2026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259D-2A81-4B93-8591-84A7E958CF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696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73" y="1860528"/>
            <a:ext cx="10922577" cy="3311835"/>
          </a:xfrm>
        </p:spPr>
        <p:txBody>
          <a:bodyPr anchor="b">
            <a:normAutofit fontScale="90000"/>
          </a:bodyPr>
          <a:lstStyle/>
          <a:p>
            <a:pPr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7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 результати опитування </a:t>
            </a:r>
            <a:br>
              <a:rPr lang="uk-UA" sz="27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 якості організації та змістового наповнення практик </a:t>
            </a:r>
            <a:br>
              <a:rPr lang="uk-UA" sz="27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 ІІ курсу другого (магістерського) (1,9 років навчання)</a:t>
            </a:r>
            <a:br>
              <a:rPr lang="uk-UA" sz="27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рівня вищої освіти денної форми навчання </a:t>
            </a:r>
            <a:br>
              <a:rPr lang="uk-UA" sz="27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Херсонського державного університету</a:t>
            </a:r>
            <a:br>
              <a:rPr lang="uk-UA" sz="1400" b="0" dirty="0">
                <a:effectLst/>
              </a:rPr>
            </a:br>
            <a:br>
              <a:rPr lang="uk-UA" sz="1400" dirty="0"/>
            </a:br>
            <a:endParaRPr lang="uk-UA" sz="45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068711"/>
            <a:ext cx="10515600" cy="1162756"/>
          </a:xfrm>
        </p:spPr>
        <p:txBody>
          <a:bodyPr anchor="t">
            <a:normAutofit/>
          </a:bodyPr>
          <a:lstStyle/>
          <a:p>
            <a:pPr algn="r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Доповідач:   керівниця відділу забезпечення якості освіти</a:t>
            </a:r>
          </a:p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Черкашина Тетяна Олександрівна</a:t>
            </a:r>
          </a:p>
          <a:p>
            <a:pPr algn="ctr"/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7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06649" y="2866582"/>
            <a:ext cx="3808200" cy="1124836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опитування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5095" y="1045029"/>
            <a:ext cx="6073794" cy="35169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784501" y="1727737"/>
            <a:ext cx="2980267" cy="2151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sz="1600" dirty="0">
                <a:solidFill>
                  <a:schemeClr val="bg1">
                    <a:lumMod val="65000"/>
                  </a:schemeClr>
                </a:solidFill>
              </a:rPr>
              <a:t>Місце для фото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sz="1600" dirty="0">
                <a:solidFill>
                  <a:schemeClr val="bg1">
                    <a:lumMod val="65000"/>
                  </a:schemeClr>
                </a:solidFill>
              </a:rPr>
              <a:t>(треба обрізати фото до цих розмірів, а текст видалити)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1DF51-8C7A-6E36-FDD8-8ED7E1C14451}"/>
              </a:ext>
            </a:extLst>
          </p:cNvPr>
          <p:cNvSpPr txBox="1"/>
          <p:nvPr/>
        </p:nvSpPr>
        <p:spPr>
          <a:xfrm>
            <a:off x="-649687" y="3991663"/>
            <a:ext cx="60960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635" algn="ctr" rtl="0">
              <a:spcBef>
                <a:spcPts val="0"/>
              </a:spcBef>
              <a:spcAft>
                <a:spcPts val="0"/>
              </a:spcAft>
            </a:pPr>
            <a:r>
              <a:rPr lang="uk-UA" sz="32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ФБГЕ</a:t>
            </a:r>
          </a:p>
          <a:p>
            <a:pPr indent="381635" algn="ctr" rtl="0">
              <a:spcBef>
                <a:spcPts val="0"/>
              </a:spcBef>
              <a:spcAft>
                <a:spcPts val="0"/>
              </a:spcAft>
            </a:pPr>
            <a:r>
              <a:rPr lang="uk-UA" sz="32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МФ</a:t>
            </a:r>
          </a:p>
          <a:p>
            <a:pPr indent="381635" algn="ctr" rtl="0">
              <a:spcBef>
                <a:spcPts val="0"/>
              </a:spcBef>
              <a:spcAft>
                <a:spcPts val="0"/>
              </a:spcAft>
            </a:pP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635" algn="ctr" rtl="0">
              <a:spcBef>
                <a:spcPts val="0"/>
              </a:spcBef>
              <a:spcAft>
                <a:spcPts val="0"/>
              </a:spcAft>
            </a:pPr>
            <a:endParaRPr lang="uk-UA" sz="32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611313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Виробнича практика</a:t>
            </a:r>
            <a:br>
              <a:rPr lang="uk-UA" dirty="0"/>
            </a:b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5CA40C-6B79-FA9E-D444-BB82EB803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95" y="160874"/>
            <a:ext cx="6915150" cy="31337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5C4860-D723-4870-B5C8-DB28AC9A6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095" y="3294599"/>
            <a:ext cx="69151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5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2A65E2-5438-4AD1-1FE9-098662CDA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D6E772B-9AD7-F7FC-88FE-757B399A0740}"/>
              </a:ext>
            </a:extLst>
          </p:cNvPr>
          <p:cNvSpPr/>
          <p:nvPr/>
        </p:nvSpPr>
        <p:spPr>
          <a:xfrm>
            <a:off x="10019071" y="0"/>
            <a:ext cx="21729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F9C54A1-C4B1-E8ED-0D3B-E1F3BC2F2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17510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1DB487-48C9-AE26-5236-03CB724B2F9F}"/>
              </a:ext>
            </a:extLst>
          </p:cNvPr>
          <p:cNvSpPr txBox="1"/>
          <p:nvPr/>
        </p:nvSpPr>
        <p:spPr>
          <a:xfrm>
            <a:off x="226053" y="925920"/>
            <a:ext cx="29298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</a:rPr>
              <a:t>З</a:t>
            </a:r>
            <a:r>
              <a:rPr lang="ru-RU" sz="2400" b="1" i="0" u="none" strike="noStrike" dirty="0" err="1">
                <a:effectLst/>
                <a:latin typeface="Times New Roman" panose="02020603050405020304" pitchFamily="18" charset="0"/>
              </a:rPr>
              <a:t>алученість</a:t>
            </a:r>
            <a:r>
              <a:rPr lang="ru-RU" sz="2400" b="1" i="0" u="none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effectLst/>
                <a:latin typeface="Times New Roman" panose="02020603050405020304" pitchFamily="18" charset="0"/>
              </a:rPr>
              <a:t>здобувачів</a:t>
            </a:r>
            <a:r>
              <a:rPr lang="ru-RU" sz="2400" b="1" i="0" u="none" strike="noStrike" dirty="0">
                <a:effectLst/>
                <a:latin typeface="Times New Roman" panose="02020603050405020304" pitchFamily="18" charset="0"/>
              </a:rPr>
              <a:t> до </a:t>
            </a:r>
            <a:r>
              <a:rPr lang="ru-RU" sz="2400" b="1" i="0" u="none" strike="noStrike" dirty="0" err="1">
                <a:effectLst/>
                <a:latin typeface="Times New Roman" panose="02020603050405020304" pitchFamily="18" charset="0"/>
              </a:rPr>
              <a:t>опитування</a:t>
            </a:r>
            <a:endParaRPr lang="uk-UA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3AAD8D-67F5-F97E-09F0-39419D149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5" y="612958"/>
            <a:ext cx="8677275" cy="3686175"/>
          </a:xfrm>
          <a:prstGeom prst="rect">
            <a:avLst/>
          </a:prstGeom>
        </p:spPr>
      </p:pic>
      <p:graphicFrame>
        <p:nvGraphicFramePr>
          <p:cNvPr id="10" name="Діаграма 9">
            <a:extLst>
              <a:ext uri="{FF2B5EF4-FFF2-40B4-BE49-F238E27FC236}">
                <a16:creationId xmlns:a16="http://schemas.microsoft.com/office/drawing/2014/main" id="{B7214AB6-E49C-4187-9590-9A590161C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5155223"/>
              </p:ext>
            </p:extLst>
          </p:nvPr>
        </p:nvGraphicFramePr>
        <p:xfrm>
          <a:off x="26884" y="3657600"/>
          <a:ext cx="6069116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B50F57E-FD5D-89AD-57C7-4633B8B1F993}"/>
              </a:ext>
            </a:extLst>
          </p:cNvPr>
          <p:cNvSpPr/>
          <p:nvPr/>
        </p:nvSpPr>
        <p:spPr>
          <a:xfrm>
            <a:off x="7600336" y="5152103"/>
            <a:ext cx="914400" cy="12929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00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78692" y="743995"/>
            <a:ext cx="10908144" cy="1124836"/>
          </a:xfrm>
        </p:spPr>
        <p:txBody>
          <a:bodyPr>
            <a:normAutofit/>
          </a:bodyPr>
          <a:lstStyle/>
          <a:p>
            <a:pPr algn="ctr"/>
            <a:r>
              <a:rPr lang="ru-RU" sz="2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ru-RU" sz="2400" b="1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була</a:t>
            </a:r>
            <a:r>
              <a:rPr lang="ru-RU" sz="2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у вас </a:t>
            </a:r>
            <a:r>
              <a:rPr lang="ru-RU" sz="2400" b="1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sz="2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самостійно</a:t>
            </a:r>
            <a:r>
              <a:rPr lang="ru-RU" sz="2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обрати базу практики </a:t>
            </a:r>
            <a:r>
              <a:rPr lang="ru-RU" sz="2400" b="1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запропонованого</a:t>
            </a:r>
            <a:r>
              <a:rPr lang="ru-RU" sz="2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переліку</a:t>
            </a:r>
            <a:r>
              <a:rPr lang="ru-RU" sz="24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?»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64B48-7355-A521-4DD0-973C29764D93}"/>
              </a:ext>
            </a:extLst>
          </p:cNvPr>
          <p:cNvSpPr txBox="1"/>
          <p:nvPr/>
        </p:nvSpPr>
        <p:spPr>
          <a:xfrm>
            <a:off x="549565" y="2697685"/>
            <a:ext cx="592743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 – Практика очна в лікарнях (обласні, міські лікарні та поліклініки)</a:t>
            </a: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1611313" indent="-1611313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ФБГЕ  - Практика дистанційна   (кафедра ботаніки ХДУ)</a:t>
            </a:r>
          </a:p>
          <a:p>
            <a:endParaRPr lang="uk-UA" sz="2000" dirty="0">
              <a:solidFill>
                <a:srgbClr val="FF0000"/>
              </a:solidFill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E7739B1-FB9D-9F63-B3DA-4E5F17E48789}"/>
              </a:ext>
            </a:extLst>
          </p:cNvPr>
          <p:cNvSpPr/>
          <p:nvPr/>
        </p:nvSpPr>
        <p:spPr>
          <a:xfrm>
            <a:off x="10829636" y="4074769"/>
            <a:ext cx="914400" cy="12374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34CE1C6C-AEC3-7566-72D0-333A86653A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840305"/>
              </p:ext>
            </p:extLst>
          </p:nvPr>
        </p:nvGraphicFramePr>
        <p:xfrm>
          <a:off x="6200485" y="2697684"/>
          <a:ext cx="5927435" cy="407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383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06" y="1674946"/>
            <a:ext cx="3913124" cy="3417048"/>
          </a:xfrm>
        </p:spPr>
        <p:txBody>
          <a:bodyPr>
            <a:noAutofit/>
          </a:bodyPr>
          <a:lstStyle/>
          <a:p>
            <a:pPr algn="ctr">
              <a:tabLst>
                <a:tab pos="1885950" algn="l"/>
              </a:tabLst>
            </a:pP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400" b="1" dirty="0" err="1">
                <a:latin typeface="Times New Roman" panose="02020603050405020304" pitchFamily="18" charset="0"/>
              </a:rPr>
              <a:t>Рівень</a:t>
            </a:r>
            <a:r>
              <a:rPr lang="ru-RU" sz="2400" b="1" dirty="0"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</a:rPr>
              <a:t>задоволеності</a:t>
            </a:r>
            <a:r>
              <a:rPr lang="ru-RU" sz="2400" b="1" dirty="0"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</a:rPr>
              <a:t>якістю</a:t>
            </a:r>
            <a:r>
              <a:rPr lang="ru-RU" sz="2400" b="1" dirty="0"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</a:rPr>
              <a:t>організації</a:t>
            </a:r>
            <a:r>
              <a:rPr lang="ru-RU" sz="2400" b="1" dirty="0">
                <a:latin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</a:rPr>
              <a:t>змістовим</a:t>
            </a:r>
            <a:r>
              <a:rPr lang="ru-RU" sz="2400" b="1" dirty="0"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</a:rPr>
              <a:t>наповненням</a:t>
            </a:r>
            <a:r>
              <a:rPr lang="ru-RU" sz="2400" b="1" dirty="0"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</a:rPr>
              <a:t>виробничої</a:t>
            </a:r>
            <a:r>
              <a:rPr lang="ru-RU" sz="2400" b="1" dirty="0">
                <a:latin typeface="Times New Roman" panose="02020603050405020304" pitchFamily="18" charset="0"/>
              </a:rPr>
              <a:t> практики</a:t>
            </a:r>
            <a:endParaRPr lang="uk-UA" sz="24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3A381A3-8AAD-11B4-9AFE-05FC8B732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17510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F5BDA47-568B-EDC9-7729-13400371EDA8}"/>
              </a:ext>
            </a:extLst>
          </p:cNvPr>
          <p:cNvSpPr/>
          <p:nvPr/>
        </p:nvSpPr>
        <p:spPr>
          <a:xfrm>
            <a:off x="9829800" y="0"/>
            <a:ext cx="2362200" cy="68811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F1A0965-2763-D17E-44DE-866846E8B915}"/>
              </a:ext>
            </a:extLst>
          </p:cNvPr>
          <p:cNvSpPr/>
          <p:nvPr/>
        </p:nvSpPr>
        <p:spPr>
          <a:xfrm>
            <a:off x="7565572" y="5497286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35CC22B0-3E5F-509C-CAAA-C0868E2B8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257364"/>
              </p:ext>
            </p:extLst>
          </p:nvPr>
        </p:nvGraphicFramePr>
        <p:xfrm>
          <a:off x="4861357" y="348342"/>
          <a:ext cx="7237229" cy="640080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810835">
                  <a:extLst>
                    <a:ext uri="{9D8B030D-6E8A-4147-A177-3AD203B41FA5}">
                      <a16:colId xmlns:a16="http://schemas.microsoft.com/office/drawing/2014/main" val="634056682"/>
                    </a:ext>
                  </a:extLst>
                </a:gridCol>
                <a:gridCol w="1426394">
                  <a:extLst>
                    <a:ext uri="{9D8B030D-6E8A-4147-A177-3AD203B41FA5}">
                      <a16:colId xmlns:a16="http://schemas.microsoft.com/office/drawing/2014/main" val="2839658099"/>
                    </a:ext>
                  </a:extLst>
                </a:gridCol>
              </a:tblGrid>
              <a:tr h="1369767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400" b="1" dirty="0">
                          <a:effectLst/>
                        </a:rPr>
                        <a:t>Запитання анкети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08" marR="83755" marT="34851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400" b="1" dirty="0">
                          <a:effectLst/>
                        </a:rPr>
                        <a:t>Оцінка рівня задоволеності здобувачів за</a:t>
                      </a:r>
                    </a:p>
                    <a:p>
                      <a:pPr algn="ctr">
                        <a:buNone/>
                      </a:pPr>
                      <a:r>
                        <a:rPr lang="uk-UA" sz="1400" b="1" dirty="0">
                          <a:effectLst/>
                        </a:rPr>
                        <a:t>5 бальною шкалою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08" marR="83755" marT="34851" marB="0"/>
                </a:tc>
                <a:extLst>
                  <a:ext uri="{0D108BD9-81ED-4DB2-BD59-A6C34878D82A}">
                    <a16:rowId xmlns:a16="http://schemas.microsoft.com/office/drawing/2014/main" val="3970781936"/>
                  </a:ext>
                </a:extLst>
              </a:tr>
              <a:tr h="4721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400" b="1" dirty="0">
                          <a:effectLst/>
                        </a:rPr>
                        <a:t>Виробничою практикою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08" marR="83755" marT="34851" marB="0"/>
                </a:tc>
                <a:extLst>
                  <a:ext uri="{0D108BD9-81ED-4DB2-BD59-A6C34878D82A}">
                    <a16:rowId xmlns:a16="http://schemas.microsoft.com/office/drawing/2014/main" val="2628286564"/>
                  </a:ext>
                </a:extLst>
              </a:tr>
              <a:tr h="48347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uk-UA" sz="1400" dirty="0">
                          <a:effectLst/>
                        </a:rPr>
                        <a:t>1. Чи відповідає Вашій спеціальності база проходження практики?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08" marR="83755" marT="34851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400">
                          <a:effectLst/>
                        </a:rPr>
                        <a:t>4,7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08" marR="83755" marT="34851" marB="0" anchor="ctr"/>
                </a:tc>
                <a:extLst>
                  <a:ext uri="{0D108BD9-81ED-4DB2-BD59-A6C34878D82A}">
                    <a16:rowId xmlns:a16="http://schemas.microsoft.com/office/drawing/2014/main" val="2459314686"/>
                  </a:ext>
                </a:extLst>
              </a:tr>
              <a:tr h="70245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uk-UA" sz="1400" dirty="0">
                          <a:effectLst/>
                        </a:rPr>
                        <a:t>2. Чи ознайомили Вас керівники практики від університету із порядком проходження, програмою та особливостями практики?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08" marR="83755" marT="34851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400" dirty="0">
                          <a:effectLst/>
                        </a:rPr>
                        <a:t>4,8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08" marR="83755" marT="34851" marB="0" anchor="ctr"/>
                </a:tc>
                <a:extLst>
                  <a:ext uri="{0D108BD9-81ED-4DB2-BD59-A6C34878D82A}">
                    <a16:rowId xmlns:a16="http://schemas.microsoft.com/office/drawing/2014/main" val="3130580415"/>
                  </a:ext>
                </a:extLst>
              </a:tr>
              <a:tr h="70245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uk-UA" sz="1400" dirty="0">
                          <a:effectLst/>
                        </a:rPr>
                        <a:t>3. Чи ознайомили Вас керівники практики від університету із критеріями оцінювання та порядком захисту звіту про проходження практики?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08" marR="83755" marT="34851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400" dirty="0">
                          <a:effectLst/>
                        </a:rPr>
                        <a:t>4,8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08" marR="83755" marT="34851" marB="0" anchor="ctr"/>
                </a:tc>
                <a:extLst>
                  <a:ext uri="{0D108BD9-81ED-4DB2-BD59-A6C34878D82A}">
                    <a16:rowId xmlns:a16="http://schemas.microsoft.com/office/drawing/2014/main" val="2406740596"/>
                  </a:ext>
                </a:extLst>
              </a:tr>
              <a:tr h="61530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uk-UA" sz="1400">
                          <a:effectLst/>
                        </a:rPr>
                        <a:t>4. Чи були доступні керівники практики від університету для консультацій?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08" marR="83755" marT="34851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400" dirty="0">
                          <a:effectLst/>
                        </a:rPr>
                        <a:t>4,8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08" marR="83755" marT="34851" marB="0" anchor="ctr"/>
                </a:tc>
                <a:extLst>
                  <a:ext uri="{0D108BD9-81ED-4DB2-BD59-A6C34878D82A}">
                    <a16:rowId xmlns:a16="http://schemas.microsoft.com/office/drawing/2014/main" val="3632786566"/>
                  </a:ext>
                </a:extLst>
              </a:tr>
              <a:tr h="70245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uk-UA" sz="1400">
                          <a:effectLst/>
                        </a:rPr>
                        <a:t>5. Чи достатня, на Вашу думку, кількість годин, виділених на проходження практики та для виконання програми практики?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08" marR="83755" marT="34851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400" dirty="0">
                          <a:effectLst/>
                        </a:rPr>
                        <a:t>4,8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08" marR="83755" marT="34851" marB="0" anchor="ctr"/>
                </a:tc>
                <a:extLst>
                  <a:ext uri="{0D108BD9-81ED-4DB2-BD59-A6C34878D82A}">
                    <a16:rowId xmlns:a16="http://schemas.microsoft.com/office/drawing/2014/main" val="939155593"/>
                  </a:ext>
                </a:extLst>
              </a:tr>
              <a:tr h="61530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uk-UA" sz="1400">
                          <a:effectLst/>
                        </a:rPr>
                        <a:t>6. Чи сприяло проходження практики формуванню у Вас професійних компетентностей?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08" marR="83755" marT="34851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400" dirty="0">
                          <a:effectLst/>
                        </a:rPr>
                        <a:t>4,8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08" marR="83755" marT="34851" marB="0" anchor="ctr"/>
                </a:tc>
                <a:extLst>
                  <a:ext uri="{0D108BD9-81ED-4DB2-BD59-A6C34878D82A}">
                    <a16:rowId xmlns:a16="http://schemas.microsoft.com/office/drawing/2014/main" val="3950178573"/>
                  </a:ext>
                </a:extLst>
              </a:tr>
              <a:tr h="48347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uk-UA" sz="1400">
                          <a:effectLst/>
                        </a:rPr>
                        <a:t>7. Чи порекомендуєте Ви цю базу практики іншим здобувачам?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08" marR="83755" marT="34851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400" dirty="0">
                          <a:effectLst/>
                        </a:rPr>
                        <a:t>4,7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08" marR="83755" marT="34851" marB="0" anchor="ctr"/>
                </a:tc>
                <a:extLst>
                  <a:ext uri="{0D108BD9-81ED-4DB2-BD59-A6C34878D82A}">
                    <a16:rowId xmlns:a16="http://schemas.microsoft.com/office/drawing/2014/main" val="3197577547"/>
                  </a:ext>
                </a:extLst>
              </a:tr>
              <a:tr h="25392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uk-UA" sz="1400" b="1" dirty="0">
                          <a:effectLst/>
                        </a:rPr>
                        <a:t>Середній бал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08" marR="83755" marT="34851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400" b="1" dirty="0">
                          <a:effectLst/>
                        </a:rPr>
                        <a:t>4,8</a:t>
                      </a:r>
                      <a:endParaRPr lang="uk-UA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08" marR="83755" marT="34851" marB="0" anchor="ctr"/>
                </a:tc>
                <a:extLst>
                  <a:ext uri="{0D108BD9-81ED-4DB2-BD59-A6C34878D82A}">
                    <a16:rowId xmlns:a16="http://schemas.microsoft.com/office/drawing/2014/main" val="1566816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40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1678"/>
            <a:ext cx="10515600" cy="73353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та недоліки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AF43A0-2372-A58D-7256-D7F33D1C3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888443"/>
            <a:ext cx="11168743" cy="37271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очно проходити практику, наділяють багато часу при навчанні, допомагають з питаннями різного роду (МФ)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практики відпрацьовуються конкретні вміння: робота з обладнанням, документами, програмним забезпеченням, технологічними процесами (МФ)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(МФ)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 вид діяльності, інформованість, компетентний керівник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(ФБГЕ)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Відкритість та доступність інформації (ФБГЕ)</a:t>
            </a:r>
          </a:p>
          <a:p>
            <a:pPr marL="0" indent="0">
              <a:buNone/>
            </a:pP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4323007-000C-8A11-3536-ABB5B4464672}"/>
              </a:ext>
            </a:extLst>
          </p:cNvPr>
          <p:cNvSpPr/>
          <p:nvPr/>
        </p:nvSpPr>
        <p:spPr>
          <a:xfrm>
            <a:off x="947057" y="5943600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83941-1DF6-C568-7021-98CBA1636D20}"/>
              </a:ext>
            </a:extLst>
          </p:cNvPr>
          <p:cNvSpPr txBox="1"/>
          <p:nvPr/>
        </p:nvSpPr>
        <p:spPr>
          <a:xfrm>
            <a:off x="838199" y="5070679"/>
            <a:ext cx="10722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 нові бази практики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(МФ)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зрозумілий перелік завдань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студент має набути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(ФБГЕ)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4579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7579C9-4EA6-919A-5C44-C915CCB70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1B385-6BC1-E287-6575-AFCCEA55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820"/>
            <a:ext cx="10515600" cy="733530"/>
          </a:xfrm>
        </p:spPr>
        <p:txBody>
          <a:bodyPr>
            <a:norm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рішення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E09FD5E-9360-FBAA-A4D4-D23BEEED33BB}"/>
              </a:ext>
            </a:extLst>
          </p:cNvPr>
          <p:cNvSpPr/>
          <p:nvPr/>
        </p:nvSpPr>
        <p:spPr>
          <a:xfrm>
            <a:off x="838200" y="5943600"/>
            <a:ext cx="1458686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3CACA9-7ADD-DEB4-C36D-CDB1527FD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351" y="1952327"/>
            <a:ext cx="11826649" cy="4351338"/>
          </a:xfrm>
        </p:spPr>
        <p:txBody>
          <a:bodyPr>
            <a:noAutofit/>
          </a:bodyPr>
          <a:lstStyle/>
          <a:p>
            <a:pPr marL="266700" indent="-179388">
              <a:buFont typeface="Arial" panose="020B0604020202020204" pitchFamily="34" charset="0"/>
              <a:buAutoNum type="arabicPeriod"/>
            </a:pP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Затвердити результати опитування щодо якості організації та змістового наповнення практик у 2025/2026 </a:t>
            </a:r>
            <a:r>
              <a:rPr lang="uk-UA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здобувачів другого (магістерського) рівня вищої освіти (1,9 років навчання) ОП «Фізична реабілітація», ОП «Науки про Землю» та ОП «Ботаніка».</a:t>
            </a:r>
          </a:p>
          <a:p>
            <a:pPr marL="266700" indent="-179388">
              <a:lnSpc>
                <a:spcPct val="100000"/>
              </a:lnSpc>
              <a:buNone/>
            </a:pP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Гарантам освітніх програм другого (магістерського) рівня вищої   освіти (1,9 років навчання) «Ботаніка» та «Науки про Землю» та керівникам практик: </a:t>
            </a:r>
          </a:p>
          <a:p>
            <a:pPr marL="446088" indent="-87313">
              <a:lnSpc>
                <a:spcPct val="100000"/>
              </a:lnSpc>
              <a:buNone/>
            </a:pP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переглянути програму з виробничої практики для здобувачів другого (магістерського) рівня вищої   освіти (1,9 років навчання) ОП «Ботаніка» щодо чіткого та зрозумілого переліку завдань для здобувачів та формування </a:t>
            </a:r>
            <a:r>
              <a:rPr lang="uk-UA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засобами виробничої практики</a:t>
            </a:r>
          </a:p>
          <a:p>
            <a:pPr marL="446088" indent="-87313">
              <a:lnSpc>
                <a:spcPct val="100000"/>
              </a:lnSpc>
              <a:buNone/>
            </a:pP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розмістити фото/відео та інші медіа-матеріали про проходження практики здобувачами на сторінці відповідних кафедр/факультетів та зберігати разом із звітною документацією з практик на корпоративних хмарних сховищах. </a:t>
            </a:r>
          </a:p>
          <a:p>
            <a:pPr marL="0" indent="361950">
              <a:buNone/>
            </a:pPr>
            <a:endParaRPr lang="uk-U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uk-UA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57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B13F3-BC2D-64CC-7521-DBE05744C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E0CAD-5E48-E70E-CBA6-0B238F65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745"/>
            <a:ext cx="10515600" cy="733530"/>
          </a:xfrm>
        </p:spPr>
        <p:txBody>
          <a:bodyPr>
            <a:norm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рішення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FA2A510-9DBC-A2E0-3C41-EDEBCDF67953}"/>
              </a:ext>
            </a:extLst>
          </p:cNvPr>
          <p:cNvSpPr/>
          <p:nvPr/>
        </p:nvSpPr>
        <p:spPr>
          <a:xfrm>
            <a:off x="838200" y="6183086"/>
            <a:ext cx="1393371" cy="6749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9B9EF3-F1C5-DCD1-5E96-D14B75C3A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816" y="1308274"/>
            <a:ext cx="11833184" cy="5321125"/>
          </a:xfrm>
        </p:spPr>
        <p:txBody>
          <a:bodyPr>
            <a:noAutofit/>
          </a:bodyPr>
          <a:lstStyle/>
          <a:p>
            <a:pPr marL="446088" indent="-87313">
              <a:lnSpc>
                <a:spcPct val="100000"/>
              </a:lnSpc>
              <a:buNone/>
            </a:pPr>
            <a:endParaRPr lang="uk-U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179388">
              <a:lnSpc>
                <a:spcPct val="100000"/>
              </a:lnSpc>
              <a:buNone/>
            </a:pP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Гаранту освітньої програми «Фізична реабілітація» другого (магістерського) рівня вищої освіти (1,9 років навчання) та </a:t>
            </a:r>
            <a:r>
              <a:rPr lang="uk-UA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керівникам практики: </a:t>
            </a:r>
            <a:endParaRPr lang="uk-UA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088" indent="-87313">
              <a:lnSpc>
                <a:spcPct val="100000"/>
              </a:lnSpc>
              <a:buNone/>
            </a:pP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розширити перелік баз практик для проходження виробничої практики для здобувачів другого (магістерського) рівня вищої освіти (1,9 років навчання)</a:t>
            </a:r>
          </a:p>
          <a:p>
            <a:pPr marL="446088" indent="-87313">
              <a:lnSpc>
                <a:spcPct val="100000"/>
              </a:lnSpc>
              <a:buNone/>
            </a:pP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розмістити фото/відео та інші медіа-матеріали про проходження практики здобувачами на сторінці відповідних кафедр/факультетів та зберігати разом із звітною документацією з практик на корпоративних хмарних сховищах. </a:t>
            </a:r>
          </a:p>
          <a:p>
            <a:pPr marL="266700" indent="-179388">
              <a:lnSpc>
                <a:spcPct val="100000"/>
              </a:lnSpc>
              <a:buNone/>
            </a:pP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Керівниці відділу забезпечення якості освіти </a:t>
            </a:r>
            <a:r>
              <a:rPr lang="uk-UA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Черкашиній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Т.О. забезпечити оприлюднення результатів опитування щодо якості організації та змістового наповнення практик здобувачів другого (магістерського) рівня вищої освіти (1,9 років навчання) на офіційній сторінці університету</a:t>
            </a:r>
          </a:p>
        </p:txBody>
      </p:sp>
    </p:spTree>
    <p:extLst>
      <p:ext uri="{BB962C8B-B14F-4D97-AF65-F5344CB8AC3E}">
        <p14:creationId xmlns:p14="http://schemas.microsoft.com/office/powerpoint/2010/main" val="4278103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1285C"/>
      </a:dk1>
      <a:lt1>
        <a:srgbClr val="FFFFFF"/>
      </a:lt1>
      <a:dk2>
        <a:srgbClr val="003E75"/>
      </a:dk2>
      <a:lt2>
        <a:srgbClr val="F6E342"/>
      </a:lt2>
      <a:accent1>
        <a:srgbClr val="0058A8"/>
      </a:accent1>
      <a:accent2>
        <a:srgbClr val="3FA9F5"/>
      </a:accent2>
      <a:accent3>
        <a:srgbClr val="F6E342"/>
      </a:accent3>
      <a:accent4>
        <a:srgbClr val="75BDFF"/>
      </a:accent4>
      <a:accent5>
        <a:srgbClr val="6B6B6B"/>
      </a:accent5>
      <a:accent6>
        <a:srgbClr val="414141"/>
      </a:accent6>
      <a:hlink>
        <a:srgbClr val="FFFFFF"/>
      </a:hlink>
      <a:folHlink>
        <a:srgbClr val="FFFFFF"/>
      </a:folHlink>
    </a:clrScheme>
    <a:fontScheme name="KSU Ukraine">
      <a:majorFont>
        <a:latin typeface="Helvetica Bold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621</Words>
  <Application>Microsoft Office PowerPoint</Application>
  <PresentationFormat>Широкий екран</PresentationFormat>
  <Paragraphs>67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Arial</vt:lpstr>
      <vt:lpstr>Helvetica</vt:lpstr>
      <vt:lpstr>Helvetica Bold</vt:lpstr>
      <vt:lpstr>Times New Roman</vt:lpstr>
      <vt:lpstr>Wingdings</vt:lpstr>
      <vt:lpstr>Тема Office</vt:lpstr>
      <vt:lpstr>Про результати опитування  щодо якості організації та змістового наповнення практик  здобувачів ІІ курсу другого (магістерського) (1,9 років навчання)  рівня вищої освіти денної форми навчання  Херсонського державного університету  </vt:lpstr>
      <vt:lpstr>Організація опитування</vt:lpstr>
      <vt:lpstr>Презентація PowerPoint</vt:lpstr>
      <vt:lpstr>«Чи була у вас можливість самостійно обрати базу практики із запропонованого переліку?»</vt:lpstr>
      <vt:lpstr> Рівень задоволеності якістю організації та змістовим наповненням виробничої практики</vt:lpstr>
      <vt:lpstr>Переваги та недоліки</vt:lpstr>
      <vt:lpstr>Проєкт рішення</vt:lpstr>
      <vt:lpstr>Проєкт рішення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Головна тема презентації на 2 строчки</dc:title>
  <dc:creator>Учетная запись Майкрософт</dc:creator>
  <cp:lastModifiedBy>Черкашина Тетяна Олександрівна</cp:lastModifiedBy>
  <cp:revision>98</cp:revision>
  <dcterms:created xsi:type="dcterms:W3CDTF">2022-07-21T13:42:41Z</dcterms:created>
  <dcterms:modified xsi:type="dcterms:W3CDTF">2026-06-24T12:49:18Z</dcterms:modified>
</cp:coreProperties>
</file>