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9" r:id="rId3"/>
    <p:sldId id="270" r:id="rId4"/>
    <p:sldId id="286" r:id="rId5"/>
    <p:sldId id="279" r:id="rId6"/>
    <p:sldId id="282" r:id="rId7"/>
    <p:sldId id="281" r:id="rId8"/>
    <p:sldId id="280" r:id="rId9"/>
    <p:sldId id="283" r:id="rId10"/>
    <p:sldId id="259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995E2-36D2-4B60-89A6-3E0D9A76F206}" v="1" dt="2025-03-16T13:17:49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590"/>
  </p:normalViewPr>
  <p:slideViewPr>
    <p:cSldViewPr snapToGrid="0">
      <p:cViewPr varScale="1">
        <p:scale>
          <a:sx n="97" d="100"/>
          <a:sy n="97" d="100"/>
        </p:scale>
        <p:origin x="1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D4EA-E1D3-9845-BD76-B65EED635B0C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268EF-9841-2146-B97B-A5C3421529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01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63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163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71;p3:notes">
            <a:extLst>
              <a:ext uri="{FF2B5EF4-FFF2-40B4-BE49-F238E27FC236}">
                <a16:creationId xmlns:a16="http://schemas.microsoft.com/office/drawing/2014/main" id="{6265DDA5-6222-826C-57F4-39F6911D9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0419" name="Google Shape;72;p3:notes">
            <a:extLst>
              <a:ext uri="{FF2B5EF4-FFF2-40B4-BE49-F238E27FC236}">
                <a16:creationId xmlns:a16="http://schemas.microsoft.com/office/drawing/2014/main" id="{3F4465C9-0DB7-CC21-3A78-7C866F5D2B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8C442-AAED-9FF7-8A94-02C3F027E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B6C8D4-24F5-B04A-6537-C6E270C71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C13A-BAE8-8B1C-BCB4-7256E49D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37F7B-72DD-AB44-EE89-4D002B86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866F4-651D-C1EB-D5A1-10EF2569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98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A21D1-56EF-88FC-13A8-AA261372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19B7AB-0E71-7146-CCE6-A4BE1BDCB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03E2C-0B30-4E27-12DC-DCA6837A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A97C8-D361-9E81-9ABC-219C5716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44A49-0337-D17B-5729-CEB9EB51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74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C8CC06-64E2-044D-0058-E6CB83A63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24AF4-24BB-8A19-FD51-9120F9961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BFB0F-8945-9B25-2F0E-76585754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0EE32-88A1-D1DB-FC9C-D71A1BF6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221B66-1E4F-C31E-440B-0EC0BB85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30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презентації">
  <p:cSld name="Заголовок презентації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 txBox="1">
            <a:spLocks noGrp="1"/>
          </p:cNvSpPr>
          <p:nvPr>
            <p:ph type="ctrTitle"/>
          </p:nvPr>
        </p:nvSpPr>
        <p:spPr>
          <a:xfrm>
            <a:off x="1524000" y="3973690"/>
            <a:ext cx="9144000" cy="132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ubTitle" idx="1"/>
          </p:nvPr>
        </p:nvSpPr>
        <p:spPr>
          <a:xfrm>
            <a:off x="1524000" y="5486400"/>
            <a:ext cx="9144000" cy="75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30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вершаючий слайд">
  <p:cSld name="Завершаючи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831851" y="1709738"/>
            <a:ext cx="5227306" cy="272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body" idx="1"/>
          </p:nvPr>
        </p:nvSpPr>
        <p:spPr>
          <a:xfrm>
            <a:off x="8380326" y="4109776"/>
            <a:ext cx="2967124" cy="197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63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іаграма та гістограма">
  <p:cSld name="Діаграма та гістограм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8200" y="793820"/>
            <a:ext cx="10515600" cy="73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88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7887F-BC35-811E-1D10-8C91DF53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80AC3-2635-BAED-3E03-B87E7EBC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60645-0E5C-7567-4715-CBFD594C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80D58-90E2-D3C4-B3B0-79115A96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6F3D2-702F-136C-AEE2-286A08A9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52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97460-C1B9-8C23-899D-32685453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8E6EB-9522-8BEC-D576-0DC56DAC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C7903-2C32-BBFF-FC1D-ADB39387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F9B60-2EE1-05C6-059E-544BF4FA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B4B78-A7B4-5DC0-B2DA-D0EF2ACC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37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8F897-2585-8E3A-F571-E14616E4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2BEF8-1B68-9AAA-34EA-7223C4D9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1F4C9-85F8-A2EC-A967-3B6AD1BDB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F40C0-FC0B-0593-305E-A1DE686D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DDA4B-B725-CFCC-BADF-C2450B2F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0E228A-5DAB-380C-1021-2ACA66C0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65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7E0BB-9CB1-94C4-08B5-D22CA14A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AB18E-6CD2-14BF-6110-C313F2574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B9DF4-7670-A24F-384B-0586863D9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5CF05-5679-8EE9-109D-A923038B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CC5C6-E018-C0FF-1B8A-351EFA47F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9FA3D5-355C-A8B7-3381-FEB656C3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E8A0A4-CAB4-16E1-AD86-79B44FB1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AD5F51-39E1-226B-2ACE-B31B0606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01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6A69E-F0ED-01A4-511F-D2E6FE25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7158F3-2AB9-387F-5AE7-1D887AD7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8760F-6830-A59E-F0F9-0FC4E619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D9274-BD82-3E1E-D4D9-CDB8E900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21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280250-37D6-6A3A-26D1-1A2FF751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067362-CC37-FECA-EA36-BBD03F70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EE2A1-5883-4356-F331-4BF57F7E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72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BDFFE-50A1-60C7-B546-1B003864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51B26-EACB-5316-64EA-32E8753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AF7796-AC45-0476-C93D-0AADCEB95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64B3BF-5E76-74FD-66F8-D56A43D3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43ACC-D4FD-C99F-C7AE-A42614BE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2B7A0-FC41-2F82-9D90-E772233E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85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BF967-1F9B-386F-B3A0-3A17F85A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8E6855-EED6-C32E-0D2F-AEC509818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588CBF-39D9-7FAF-8A80-A086C3E42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F1AF35-0450-E6CA-20A1-AD4B8937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D90AB2-161A-C467-A26A-1FA7A7F0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161ED-0AA5-EF9F-406A-C7D507E0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56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DABB5-A390-C615-B974-8770EB76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4EF96-3D91-9F4D-E06E-269951379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A8E0F-18FA-E8C5-851F-188FA9E10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036E8-1DCD-CB46-8825-A8E4E4DB1AE4}" type="datetimeFigureOut">
              <a:rPr lang="uk-UA" smtClean="0"/>
              <a:t>13.09.25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354C5-9329-B8FC-90E7-512B4FEB8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0D1F0-8EE3-B13D-9C9E-DD6BB76D6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6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suonline.kspu.edu/course/view.php?id=5548&amp;notifyeditingon=1" TargetMode="External"/><Relationship Id="rId3" Type="http://schemas.openxmlformats.org/officeDocument/2006/relationships/hyperlink" Target="https://ksuonline.kspu.edu/course/view.php?id=1339" TargetMode="External"/><Relationship Id="rId7" Type="http://schemas.openxmlformats.org/officeDocument/2006/relationships/hyperlink" Target="https://ksuonline.kspu.edu/course/section.php?id=95726" TargetMode="External"/><Relationship Id="rId2" Type="http://schemas.openxmlformats.org/officeDocument/2006/relationships/hyperlink" Target="https://ksuonline.kspu.edu/course/view.php?id=721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5538" TargetMode="External"/><Relationship Id="rId11" Type="http://schemas.openxmlformats.org/officeDocument/2006/relationships/hyperlink" Target="https://ksuonline.kspu.edu/course/view.php?id=4755&amp;notifyeditingon=1" TargetMode="External"/><Relationship Id="rId5" Type="http://schemas.openxmlformats.org/officeDocument/2006/relationships/hyperlink" Target="https://ksuonline.kspu.edu/course/view.php?id=7047" TargetMode="External"/><Relationship Id="rId10" Type="http://schemas.openxmlformats.org/officeDocument/2006/relationships/hyperlink" Target="https://ksuonline.kspu.edu/course/view.php?id=1370" TargetMode="External"/><Relationship Id="rId4" Type="http://schemas.openxmlformats.org/officeDocument/2006/relationships/hyperlink" Target="https://ksuonline.kspu.edu/course/view.php?id=7220" TargetMode="External"/><Relationship Id="rId9" Type="http://schemas.openxmlformats.org/officeDocument/2006/relationships/hyperlink" Target="https://ksuonline.kspu.edu/course/view.php?id=186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suonline.kspu.edu/course/view.php?id=7198" TargetMode="External"/><Relationship Id="rId7" Type="http://schemas.openxmlformats.org/officeDocument/2006/relationships/hyperlink" Target="https://ksuonline.kspu.edu/course/view.php?id=7215" TargetMode="External"/><Relationship Id="rId2" Type="http://schemas.openxmlformats.org/officeDocument/2006/relationships/hyperlink" Target="https://ksuonline.kspu.edu/course/view.php?id=712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7216" TargetMode="External"/><Relationship Id="rId5" Type="http://schemas.openxmlformats.org/officeDocument/2006/relationships/hyperlink" Target="https://ksuonline.kspu.edu/course/view.php?id=7217" TargetMode="External"/><Relationship Id="rId4" Type="http://schemas.openxmlformats.org/officeDocument/2006/relationships/hyperlink" Target="https://ksuonline.kspu.edu/course/view.php?id=231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suonline.kspu.edu/course/view.php?id=5058" TargetMode="External"/><Relationship Id="rId7" Type="http://schemas.openxmlformats.org/officeDocument/2006/relationships/hyperlink" Target="https://ksuonline.kspu.edu/course/view.php?id=6106" TargetMode="External"/><Relationship Id="rId2" Type="http://schemas.openxmlformats.org/officeDocument/2006/relationships/hyperlink" Target="https://ksuonline.kspu.edu/course/view.php?id=423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1232" TargetMode="External"/><Relationship Id="rId5" Type="http://schemas.openxmlformats.org/officeDocument/2006/relationships/hyperlink" Target="https://ksuonline.kspu.edu/course/view.php?id=1226" TargetMode="External"/><Relationship Id="rId4" Type="http://schemas.openxmlformats.org/officeDocument/2006/relationships/hyperlink" Target="https://ksuonline.kspu.edu/course/view.php?id=505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suonline.kspu.edu/course/view.php?id=2938" TargetMode="External"/><Relationship Id="rId7" Type="http://schemas.openxmlformats.org/officeDocument/2006/relationships/hyperlink" Target="https://ksuonline.kspu.edu/course/view.php?id=7520" TargetMode="External"/><Relationship Id="rId2" Type="http://schemas.openxmlformats.org/officeDocument/2006/relationships/hyperlink" Target="https://ksuonline.kspu.edu/course/view.php?id=425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7150" TargetMode="External"/><Relationship Id="rId5" Type="http://schemas.openxmlformats.org/officeDocument/2006/relationships/hyperlink" Target="https://ksuonline.kspu.edu/course/view.php?id=4256" TargetMode="External"/><Relationship Id="rId4" Type="http://schemas.openxmlformats.org/officeDocument/2006/relationships/hyperlink" Target="https://ksuonline.kspu.edu/course/view.php?id=50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524000" y="3973690"/>
            <a:ext cx="9144000" cy="9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Ректорат 1</a:t>
            </a:r>
            <a:r>
              <a:rPr lang="en-GB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GB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.2025</a:t>
            </a:r>
            <a:b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психології, історії та соціології</a:t>
            </a:r>
            <a:endParaRPr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524000" y="4957012"/>
            <a:ext cx="9144000" cy="9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Шапошникова І.В.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Херсон-Івано-Франківськ</a:t>
            </a:r>
            <a:endParaRPr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channels4_profile">
            <a:extLst>
              <a:ext uri="{FF2B5EF4-FFF2-40B4-BE49-F238E27FC236}">
                <a16:creationId xmlns:a16="http://schemas.microsoft.com/office/drawing/2014/main" id="{78A2857C-481C-FBA1-5332-F0ADA745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276" y="902525"/>
            <a:ext cx="1876302" cy="169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74;p3">
            <a:extLst>
              <a:ext uri="{FF2B5EF4-FFF2-40B4-BE49-F238E27FC236}">
                <a16:creationId xmlns:a16="http://schemas.microsoft.com/office/drawing/2014/main" id="{D3034F82-EEC2-6A61-A064-D0E870BC0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850" y="1709738"/>
            <a:ext cx="5227638" cy="2720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500"/>
              <a:buFont typeface="Helvetica Neue" panose="02000503000000020004" pitchFamily="2" charset="0"/>
              <a:buNone/>
            </a:pP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Дякую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за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увагу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!</a:t>
            </a:r>
            <a:endParaRPr lang="ru-RU" altLang="ru-RU" dirty="0">
              <a:solidFill>
                <a:srgbClr val="FFC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9395" name="Google Shape;75;p3">
            <a:extLst>
              <a:ext uri="{FF2B5EF4-FFF2-40B4-BE49-F238E27FC236}">
                <a16:creationId xmlns:a16="http://schemas.microsoft.com/office/drawing/2014/main" id="{9951E34F-DBC7-87B3-1D6F-1199A1DDF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0413" y="1214438"/>
            <a:ext cx="3133725" cy="34893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ФПІС-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ЦЕ ПОТУЖНА СИЛА ХДУ !!!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uk-UA" altLang="ru-RU" sz="32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НАШІ-НАЙКРАЩІ !!!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uk-UA" altLang="ru-RU" sz="32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ru-RU" altLang="ru-RU" sz="18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pic>
        <p:nvPicPr>
          <p:cNvPr id="59396" name="Picture 8" descr="БФ &quot;Україна на долонях&quot; | Kyiv">
            <a:extLst>
              <a:ext uri="{FF2B5EF4-FFF2-40B4-BE49-F238E27FC236}">
                <a16:creationId xmlns:a16="http://schemas.microsoft.com/office/drawing/2014/main" id="{F0AE6A48-28B8-6940-72A5-529EAE1B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953000"/>
            <a:ext cx="2159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hannels4_profile">
            <a:extLst>
              <a:ext uri="{FF2B5EF4-FFF2-40B4-BE49-F238E27FC236}">
                <a16:creationId xmlns:a16="http://schemas.microsoft.com/office/drawing/2014/main" id="{E2F8658D-565A-D5EC-092E-02C155D86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653" y="1037790"/>
            <a:ext cx="2749637" cy="2391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447785" y="1128622"/>
            <a:ext cx="3925937" cy="42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Контингент</a:t>
            </a:r>
            <a:endParaRPr lang="uk-UA" sz="32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20BE2EC4-5BF6-E887-5E91-535D7BDDB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8388" y="1965325"/>
          <a:ext cx="10487025" cy="369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632311" imgH="1797199" progId="Excel.Sheet.12">
                  <p:embed/>
                </p:oleObj>
              </mc:Choice>
              <mc:Fallback>
                <p:oleObj name="Worksheet" r:id="rId3" imgW="5632311" imgH="1797199" progId="Excel.Sheet.12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20BE2EC4-5BF6-E887-5E91-535D7BDDB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388" y="1965325"/>
                        <a:ext cx="10487025" cy="369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584690" y="644619"/>
            <a:ext cx="6879366" cy="42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Контингент станом на 15.09.2025</a:t>
            </a:r>
            <a:b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endParaRPr lang="uk-UA" sz="3200" dirty="0">
              <a:solidFill>
                <a:srgbClr val="002060"/>
              </a:solidFill>
            </a:endParaRPr>
          </a:p>
        </p:txBody>
      </p:sp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B68EFCA9-9B45-2865-E496-21A231C0E283}"/>
              </a:ext>
            </a:extLst>
          </p:cNvPr>
          <p:cNvGraphicFramePr>
            <a:graphicFrameLocks/>
          </p:cNvGraphicFramePr>
          <p:nvPr/>
        </p:nvGraphicFramePr>
        <p:xfrm>
          <a:off x="1147763" y="1311275"/>
          <a:ext cx="10588625" cy="461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00502" imgH="1860535" progId="Excel.Sheet.12">
                  <p:embed/>
                </p:oleObj>
              </mc:Choice>
              <mc:Fallback>
                <p:oleObj name="Worksheet" r:id="rId3" imgW="4800502" imgH="1860535" progId="Excel.Sheet.12">
                  <p:embed/>
                  <p:pic>
                    <p:nvPicPr>
                      <p:cNvPr id="7" name="Об'єкт 6">
                        <a:extLst>
                          <a:ext uri="{FF2B5EF4-FFF2-40B4-BE49-F238E27FC236}">
                            <a16:creationId xmlns:a16="http://schemas.microsoft.com/office/drawing/2014/main" id="{B68EFCA9-9B45-2865-E496-21A231C0E283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763" y="1311275"/>
                        <a:ext cx="10588625" cy="461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57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584690" y="644619"/>
            <a:ext cx="3925937" cy="42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ctr">
              <a:buNone/>
            </a:pPr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Академічні групи</a:t>
            </a:r>
            <a:endParaRPr lang="uk-UA" sz="3200" dirty="0">
              <a:solidFill>
                <a:srgbClr val="002060"/>
              </a:solidFill>
            </a:endParaRPr>
          </a:p>
        </p:txBody>
      </p:sp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B68EFCA9-9B45-2865-E496-21A231C0E283}"/>
              </a:ext>
            </a:extLst>
          </p:cNvPr>
          <p:cNvGraphicFramePr>
            <a:graphicFrameLocks/>
          </p:cNvGraphicFramePr>
          <p:nvPr/>
        </p:nvGraphicFramePr>
        <p:xfrm>
          <a:off x="1096963" y="1223963"/>
          <a:ext cx="9836150" cy="540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71976" imgH="2444675" progId="Excel.Sheet.12">
                  <p:embed/>
                </p:oleObj>
              </mc:Choice>
              <mc:Fallback>
                <p:oleObj name="Worksheet" r:id="rId3" imgW="4971976" imgH="2444675" progId="Excel.Sheet.12">
                  <p:embed/>
                  <p:pic>
                    <p:nvPicPr>
                      <p:cNvPr id="7" name="Об'єкт 6">
                        <a:extLst>
                          <a:ext uri="{FF2B5EF4-FFF2-40B4-BE49-F238E27FC236}">
                            <a16:creationId xmlns:a16="http://schemas.microsoft.com/office/drawing/2014/main" id="{B68EFCA9-9B45-2865-E496-21A231C0E283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6963" y="1223963"/>
                        <a:ext cx="9836150" cy="540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74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CB7B1-0501-2FE4-7E1C-AFE6FDF1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6A51037-898B-B79D-ABCC-FC8E0AAF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62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</a:t>
            </a:r>
            <a:r>
              <a:rPr lang="uk-UA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4000" b="1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Кадрове</a:t>
            </a:r>
            <a:r>
              <a:rPr lang="ru-RU" sz="4000" b="1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забезпечення кафедр і ОП (</a:t>
            </a:r>
            <a:r>
              <a:rPr lang="ru-RU" sz="4000" b="1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4000" b="1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конкурсом на посади; </a:t>
            </a:r>
            <a:r>
              <a:rPr lang="ru-RU" sz="4000" b="1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4000" b="1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графіку</a:t>
            </a:r>
            <a:r>
              <a:rPr lang="ru-RU" sz="4000" b="1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ПК...).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29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ОН місць ліцензованого обсягу та розподіл виділеного ліцензованого обсягу на рівнях вищої освіти для забезпечення </a:t>
            </a: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F872D31-1096-0BE9-6987-0F63EAC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74946"/>
              </p:ext>
            </p:extLst>
          </p:nvPr>
        </p:nvGraphicFramePr>
        <p:xfrm>
          <a:off x="671513" y="1028700"/>
          <a:ext cx="11095945" cy="5274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584">
                  <a:extLst>
                    <a:ext uri="{9D8B030D-6E8A-4147-A177-3AD203B41FA5}">
                      <a16:colId xmlns:a16="http://schemas.microsoft.com/office/drawing/2014/main" val="1528643322"/>
                    </a:ext>
                  </a:extLst>
                </a:gridCol>
                <a:gridCol w="3009049">
                  <a:extLst>
                    <a:ext uri="{9D8B030D-6E8A-4147-A177-3AD203B41FA5}">
                      <a16:colId xmlns:a16="http://schemas.microsoft.com/office/drawing/2014/main" val="3621628020"/>
                    </a:ext>
                  </a:extLst>
                </a:gridCol>
                <a:gridCol w="2531540">
                  <a:extLst>
                    <a:ext uri="{9D8B030D-6E8A-4147-A177-3AD203B41FA5}">
                      <a16:colId xmlns:a16="http://schemas.microsoft.com/office/drawing/2014/main" val="1540455881"/>
                    </a:ext>
                  </a:extLst>
                </a:gridCol>
                <a:gridCol w="2484772">
                  <a:extLst>
                    <a:ext uri="{9D8B030D-6E8A-4147-A177-3AD203B41FA5}">
                      <a16:colId xmlns:a16="http://schemas.microsoft.com/office/drawing/2014/main" val="56447863"/>
                    </a:ext>
                  </a:extLst>
                </a:gridCol>
              </a:tblGrid>
              <a:tr h="16399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kern="100" dirty="0">
                          <a:effectLst/>
                        </a:rPr>
                        <a:t>ІСТОРІЇ, АРХЕОЛОГІЇ ТА МЕТОДИКИ ВИКЛАДАННЯ</a:t>
                      </a:r>
                      <a:endParaRPr lang="ru-UA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800073"/>
                  </a:ext>
                </a:extLst>
              </a:tr>
              <a:tr h="77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</a:t>
                      </a:r>
                      <a:endParaRPr lang="ru-UA" sz="12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посада</a:t>
                      </a:r>
                      <a:endParaRPr lang="ru-UA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endParaRPr lang="ru-UA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488900775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Батенко</a:t>
                      </a:r>
                      <a:r>
                        <a:rPr lang="uk-UA" sz="1200" kern="100" dirty="0">
                          <a:effectLst/>
                        </a:rPr>
                        <a:t> Г.В.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299928337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Бойков</a:t>
                      </a:r>
                      <a:r>
                        <a:rPr lang="uk-UA" sz="1200" kern="100" dirty="0">
                          <a:effectLst/>
                        </a:rPr>
                        <a:t> О.Ю.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544474991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Водотика</a:t>
                      </a:r>
                      <a:r>
                        <a:rPr lang="uk-UA" sz="1200" kern="100" dirty="0">
                          <a:effectLst/>
                        </a:rPr>
                        <a:t> С.Г.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453706062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Кузовова</a:t>
                      </a:r>
                      <a:r>
                        <a:rPr lang="uk-UA" sz="1200" kern="100" dirty="0">
                          <a:effectLst/>
                        </a:rPr>
                        <a:t> Н.М.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В.о.завідувача,доцент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жовтень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812545163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Михайленко Г.М.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жовтень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259821034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Черемісін О.В.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920170227"/>
                  </a:ext>
                </a:extLst>
              </a:tr>
              <a:tr h="193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ПСИХОЛОГІЇ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21106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Тьор</a:t>
                      </a:r>
                      <a:r>
                        <a:rPr lang="uk-UA" sz="1200" kern="100" dirty="0">
                          <a:effectLst/>
                        </a:rPr>
                        <a:t> Л.В.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планується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498826337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Дементьєва К.Г.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3785209708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Попович І.С.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3600930496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Шелестова</a:t>
                      </a:r>
                      <a:r>
                        <a:rPr lang="uk-UA" sz="1200" kern="100" dirty="0">
                          <a:effectLst/>
                        </a:rPr>
                        <a:t> О.В. 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планується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550201392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Коллі</a:t>
                      </a:r>
                      <a:r>
                        <a:rPr lang="uk-UA" sz="1200" kern="100" dirty="0">
                          <a:effectLst/>
                        </a:rPr>
                        <a:t> -Шамне А.В.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200942830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Білоус Р.М.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планується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630014942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Почекета</a:t>
                      </a:r>
                      <a:r>
                        <a:rPr lang="uk-UA" sz="1200" kern="100" dirty="0">
                          <a:effectLst/>
                        </a:rPr>
                        <a:t> М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викладач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аспірантура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782215074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Гузенко О.Г.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жовтень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496819218"/>
                  </a:ext>
                </a:extLst>
              </a:tr>
              <a:tr h="193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ФІЛОСОФІЇ, СОЦІОЛОГІЇ ТА СОЦІАЛЬНОЇ РОБОТИ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41768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Костючков</a:t>
                      </a:r>
                      <a:r>
                        <a:rPr lang="uk-UA" sz="1200" kern="100" dirty="0">
                          <a:effectLst/>
                        </a:rPr>
                        <a:t> С.К.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3561537915"/>
                  </a:ext>
                </a:extLst>
              </a:tr>
              <a:tr h="38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</a:rPr>
                        <a:t>Гуріч</a:t>
                      </a:r>
                      <a:r>
                        <a:rPr lang="uk-UA" sz="1200" kern="100" dirty="0">
                          <a:effectLst/>
                        </a:rPr>
                        <a:t> В.О.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жовтень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927489331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Швець Т.М.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3434507481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Черкашина Т.О.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укладено</a:t>
                      </a:r>
                      <a:endParaRPr lang="ru-UA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1149667617"/>
                  </a:ext>
                </a:extLst>
              </a:tr>
              <a:tr h="193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</a:rPr>
                        <a:t>Шапошникова І.В.</a:t>
                      </a:r>
                      <a:endParaRPr lang="ru-U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конкурсу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пройдено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53" marR="55553" marT="0" marB="0"/>
                </a:tc>
                <a:extLst>
                  <a:ext uri="{0D108BD9-81ED-4DB2-BD59-A6C34878D82A}">
                    <a16:rowId xmlns:a16="http://schemas.microsoft.com/office/drawing/2014/main" val="275477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85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2BA2A-7070-A02F-2FAB-4F79416D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EE612CC-752E-447B-896B-AC454D5D8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A0933-250B-4B9A-4BE7-ECCEB469D0FE}"/>
              </a:ext>
            </a:extLst>
          </p:cNvPr>
          <p:cNvSpPr txBox="1"/>
          <p:nvPr/>
        </p:nvSpPr>
        <p:spPr>
          <a:xfrm>
            <a:off x="1615496" y="421500"/>
            <a:ext cx="8037576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Робота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забезпечення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якісної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доказової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освіти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наповнення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платформи 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KSU-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онлайн,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рівень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відвідування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занять, участь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здобувачів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опитуваннях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ru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10CC910-7B06-0AB1-34A4-A5CBD3FEA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62708"/>
              </p:ext>
            </p:extLst>
          </p:nvPr>
        </p:nvGraphicFramePr>
        <p:xfrm>
          <a:off x="424543" y="1239120"/>
          <a:ext cx="10718073" cy="4886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217">
                  <a:extLst>
                    <a:ext uri="{9D8B030D-6E8A-4147-A177-3AD203B41FA5}">
                      <a16:colId xmlns:a16="http://schemas.microsoft.com/office/drawing/2014/main" val="2994146639"/>
                    </a:ext>
                  </a:extLst>
                </a:gridCol>
                <a:gridCol w="2190929">
                  <a:extLst>
                    <a:ext uri="{9D8B030D-6E8A-4147-A177-3AD203B41FA5}">
                      <a16:colId xmlns:a16="http://schemas.microsoft.com/office/drawing/2014/main" val="1369703443"/>
                    </a:ext>
                  </a:extLst>
                </a:gridCol>
                <a:gridCol w="1179272">
                  <a:extLst>
                    <a:ext uri="{9D8B030D-6E8A-4147-A177-3AD203B41FA5}">
                      <a16:colId xmlns:a16="http://schemas.microsoft.com/office/drawing/2014/main" val="1910511501"/>
                    </a:ext>
                  </a:extLst>
                </a:gridCol>
                <a:gridCol w="4657655">
                  <a:extLst>
                    <a:ext uri="{9D8B030D-6E8A-4147-A177-3AD203B41FA5}">
                      <a16:colId xmlns:a16="http://schemas.microsoft.com/office/drawing/2014/main" val="487002525"/>
                    </a:ext>
                  </a:extLst>
                </a:gridCol>
              </a:tblGrid>
              <a:tr h="129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ОК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ЗМІН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180094267"/>
                  </a:ext>
                </a:extLst>
              </a:tr>
              <a:tr h="26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Психлогія управління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https://ksuonline.kspu.edu/course/view.php?id=7219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3146459062"/>
                  </a:ext>
                </a:extLst>
              </a:tr>
              <a:tr h="26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соціології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https://ksuonline.kspu.edu/course/view.php?id=1339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2526282007"/>
                  </a:ext>
                </a:extLst>
              </a:tr>
              <a:tr h="472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Міжнародні проєкти та програми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https://ksuonline.kspu.edu/course/view.php?id=7220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351679084"/>
                  </a:ext>
                </a:extLst>
              </a:tr>
              <a:tr h="681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робота з різними категоріями клієнтів в кризових ситуаціях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,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https://ksuonline.kspu.edu/course/view.php?id=7047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4055176304"/>
                  </a:ext>
                </a:extLst>
              </a:tr>
              <a:tr h="54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психотерапії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відеоконтент з завданнями для опрацювання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https://ksuonline.kspu.edu/course/view.php?id=5538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4136428912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та техніки арт-терапії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Лекції- презентації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https://ksuonline.kspu.edu/course/section.php?id=95726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2888381266"/>
                  </a:ext>
                </a:extLst>
              </a:tr>
              <a:tr h="34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://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ksuonline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kspu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edu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course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view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php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?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id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=5548&amp;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notifyeditingon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=1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654169984"/>
                  </a:ext>
                </a:extLst>
              </a:tr>
              <a:tr h="4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Теорії особистості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://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ksuonline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kspu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edu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course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view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php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?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id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=1861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928855381"/>
                  </a:ext>
                </a:extLst>
              </a:tr>
              <a:tr h="538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політика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://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ksuonline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kspu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edu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course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view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php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?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id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=1370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2735468129"/>
                  </a:ext>
                </a:extLst>
              </a:tr>
              <a:tr h="405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Інновації та </a:t>
                      </a: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цифровізація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соціальній роботі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://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ksuonline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kspu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edu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/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course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/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view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php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?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id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=4755&amp;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notifyeditingon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=1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407774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5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ED308-0714-B8EB-1475-EEFC5E088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19EDA9C-3934-F30C-49D7-DEE99103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29B50-C914-D190-196F-BE5DC32BA803}"/>
              </a:ext>
            </a:extLst>
          </p:cNvPr>
          <p:cNvSpPr txBox="1"/>
          <p:nvPr/>
        </p:nvSpPr>
        <p:spPr>
          <a:xfrm>
            <a:off x="1615496" y="421500"/>
            <a:ext cx="8037576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Робота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забезпечення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якісної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доказової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освіти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наповнення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платформи 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KSU-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онлайн,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рівень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відвідування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занять, участь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здобувачів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опитуваннях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ru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A257CD-BC3A-2734-B48C-99C009F9D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4227"/>
              </p:ext>
            </p:extLst>
          </p:nvPr>
        </p:nvGraphicFramePr>
        <p:xfrm>
          <a:off x="556533" y="1388304"/>
          <a:ext cx="10755901" cy="4685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711">
                  <a:extLst>
                    <a:ext uri="{9D8B030D-6E8A-4147-A177-3AD203B41FA5}">
                      <a16:colId xmlns:a16="http://schemas.microsoft.com/office/drawing/2014/main" val="1536913600"/>
                    </a:ext>
                  </a:extLst>
                </a:gridCol>
                <a:gridCol w="2198661">
                  <a:extLst>
                    <a:ext uri="{9D8B030D-6E8A-4147-A177-3AD203B41FA5}">
                      <a16:colId xmlns:a16="http://schemas.microsoft.com/office/drawing/2014/main" val="1192109047"/>
                    </a:ext>
                  </a:extLst>
                </a:gridCol>
                <a:gridCol w="1141729">
                  <a:extLst>
                    <a:ext uri="{9D8B030D-6E8A-4147-A177-3AD203B41FA5}">
                      <a16:colId xmlns:a16="http://schemas.microsoft.com/office/drawing/2014/main" val="834206492"/>
                    </a:ext>
                  </a:extLst>
                </a:gridCol>
                <a:gridCol w="4715800">
                  <a:extLst>
                    <a:ext uri="{9D8B030D-6E8A-4147-A177-3AD203B41FA5}">
                      <a16:colId xmlns:a16="http://schemas.microsoft.com/office/drawing/2014/main" val="2291963648"/>
                    </a:ext>
                  </a:extLst>
                </a:gridCol>
              </a:tblGrid>
              <a:tr h="64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становлення та розвитку Європейського союзу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https://ksuonline.kspu.edu/course/view.php?id=7125</a:t>
                      </a:r>
                      <a:r>
                        <a:rPr lang="uk-UA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424560269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ІІсторія держави і права  зарубіжних країн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Контрольні тести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https://ksuonline.kspu.edu/course/view.php?id=7198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3294134824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 (новітня істрія України)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https://ksuonline.kspu.edu/course/view.php?id=2316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1481624537"/>
                  </a:ext>
                </a:extLst>
              </a:tr>
              <a:tr h="1062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Сімейне виховання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200" u="sng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DigiUni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Відеоконтент, матеріали для виконання самостійної роботи,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презентаційні матеріали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https://ksuonline.kspu.edu/course/view.php?id=7217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4015197729"/>
                  </a:ext>
                </a:extLst>
              </a:tr>
              <a:tr h="1062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Профілактика девіантної поведінки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200" u="sng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DigiUni</a:t>
                      </a:r>
                      <a:endParaRPr lang="ru-UA" sz="1200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Відеоконтент, матеріали для виконання самостійної роботи,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презентаційні матеріали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https://ksuonline.kspu.edu/course/view.php?id=7216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804734478"/>
                  </a:ext>
                </a:extLst>
              </a:tr>
              <a:tr h="1062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Медіація у вирішенні конфліктів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200" u="sng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DigiUni</a:t>
                      </a:r>
                      <a:endParaRPr lang="ru-UA" sz="1200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матеріали для виконання самостійної роботи,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презентаційні матеріали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https://ksuonline.kspu.edu/course/view.php?id=7215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183497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28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711F-88F9-06ED-6985-054855436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EAE502C-3742-5DEB-EE48-8CB479B6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2AAAD-0D06-253D-4EB2-E16AC3186A71}"/>
              </a:ext>
            </a:extLst>
          </p:cNvPr>
          <p:cNvSpPr txBox="1"/>
          <p:nvPr/>
        </p:nvSpPr>
        <p:spPr>
          <a:xfrm>
            <a:off x="1615496" y="421500"/>
            <a:ext cx="8037576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Робота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забезпечення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якісної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доказової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освіти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наповнення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платформи 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KSU-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онлайн,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рівень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відвідування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занять, участь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здобувачів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опитуваннях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ru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F5BEEA-CBEB-AB59-6AB5-E4121B34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38089"/>
              </p:ext>
            </p:extLst>
          </p:nvPr>
        </p:nvGraphicFramePr>
        <p:xfrm>
          <a:off x="556532" y="1388303"/>
          <a:ext cx="9867627" cy="479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758">
                  <a:extLst>
                    <a:ext uri="{9D8B030D-6E8A-4147-A177-3AD203B41FA5}">
                      <a16:colId xmlns:a16="http://schemas.microsoft.com/office/drawing/2014/main" val="1539095820"/>
                    </a:ext>
                  </a:extLst>
                </a:gridCol>
                <a:gridCol w="2017084">
                  <a:extLst>
                    <a:ext uri="{9D8B030D-6E8A-4147-A177-3AD203B41FA5}">
                      <a16:colId xmlns:a16="http://schemas.microsoft.com/office/drawing/2014/main" val="3139231421"/>
                    </a:ext>
                  </a:extLst>
                </a:gridCol>
                <a:gridCol w="1085702">
                  <a:extLst>
                    <a:ext uri="{9D8B030D-6E8A-4147-A177-3AD203B41FA5}">
                      <a16:colId xmlns:a16="http://schemas.microsoft.com/office/drawing/2014/main" val="109114436"/>
                    </a:ext>
                  </a:extLst>
                </a:gridCol>
                <a:gridCol w="4288083">
                  <a:extLst>
                    <a:ext uri="{9D8B030D-6E8A-4147-A177-3AD203B41FA5}">
                      <a16:colId xmlns:a16="http://schemas.microsoft.com/office/drawing/2014/main" val="54402274"/>
                    </a:ext>
                  </a:extLst>
                </a:gridCol>
              </a:tblGrid>
              <a:tr h="18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ОК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ЗМІН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3313005456"/>
                  </a:ext>
                </a:extLst>
              </a:tr>
              <a:tr h="37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 соціальної роботи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https://ksuonline.kspu.edu/course/view.php?id=4236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2267993106"/>
                  </a:ext>
                </a:extLst>
              </a:tr>
              <a:tr h="1252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організації соціальних служб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активності.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відеоконтент з завданнями для опрацювання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https://ksuonline.kspu.edu/course/view.php?id=5058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588716523"/>
                  </a:ext>
                </a:extLst>
              </a:tr>
              <a:tr h="1252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потреб клієнтів та результатів професійної діяльності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активності.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відеоконтент з завданнями для опрацювання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https://ksuonline.kspu.edu/course/view.php?id=5059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832792420"/>
                  </a:ext>
                </a:extLst>
              </a:tr>
              <a:tr h="37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Правові основи соціальної роботи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https://ksuonline.kspu.edu/course/view.php?id=1226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774204056"/>
                  </a:ext>
                </a:extLst>
              </a:tr>
              <a:tr h="572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 та технології соціальної роботи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https://ksuonline.kspu.edu/course/view.php?id=1232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257002344"/>
                  </a:ext>
                </a:extLst>
              </a:tr>
              <a:tr h="767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Консультування у соціальній роботі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активності, посилання на відеоматеріали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https://ksuonline.kspu.edu/course/view.php?id=6106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76065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45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BF65-2287-D32D-9918-9FDCE012A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A814C60-94CB-4874-0A68-ACAD9785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411C1-0CA4-FCC9-5A1D-BE4139040C51}"/>
              </a:ext>
            </a:extLst>
          </p:cNvPr>
          <p:cNvSpPr txBox="1"/>
          <p:nvPr/>
        </p:nvSpPr>
        <p:spPr>
          <a:xfrm>
            <a:off x="1615495" y="225509"/>
            <a:ext cx="8037576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Робота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забезпечення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якісної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доказової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освіти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наповнення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платформи 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KSU-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онлайн,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рівень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відвідування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занять, участь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здобувачів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опитуваннях</a:t>
            </a:r>
            <a:r>
              <a:rPr lang="ru-RU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ru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308C08-DDD8-45A9-B690-3E4CCB886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73261"/>
              </p:ext>
            </p:extLst>
          </p:nvPr>
        </p:nvGraphicFramePr>
        <p:xfrm>
          <a:off x="1160444" y="1143180"/>
          <a:ext cx="8947679" cy="5614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851">
                  <a:extLst>
                    <a:ext uri="{9D8B030D-6E8A-4147-A177-3AD203B41FA5}">
                      <a16:colId xmlns:a16="http://schemas.microsoft.com/office/drawing/2014/main" val="3660783879"/>
                    </a:ext>
                  </a:extLst>
                </a:gridCol>
                <a:gridCol w="1829034">
                  <a:extLst>
                    <a:ext uri="{9D8B030D-6E8A-4147-A177-3AD203B41FA5}">
                      <a16:colId xmlns:a16="http://schemas.microsoft.com/office/drawing/2014/main" val="567614459"/>
                    </a:ext>
                  </a:extLst>
                </a:gridCol>
                <a:gridCol w="984483">
                  <a:extLst>
                    <a:ext uri="{9D8B030D-6E8A-4147-A177-3AD203B41FA5}">
                      <a16:colId xmlns:a16="http://schemas.microsoft.com/office/drawing/2014/main" val="3037133367"/>
                    </a:ext>
                  </a:extLst>
                </a:gridCol>
                <a:gridCol w="3888311">
                  <a:extLst>
                    <a:ext uri="{9D8B030D-6E8A-4147-A177-3AD203B41FA5}">
                      <a16:colId xmlns:a16="http://schemas.microsoft.com/office/drawing/2014/main" val="1758168727"/>
                    </a:ext>
                  </a:extLst>
                </a:gridCol>
              </a:tblGrid>
              <a:tr h="125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Інноваційні методи аналізу соціологічної інформації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допоміжні інформаційні відео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рекомендованих джерел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https://ksuonline.kspu.edu/course/view.php?id=4252</a:t>
                      </a:r>
                      <a:r>
                        <a:rPr lang="uk-UA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459210350"/>
                  </a:ext>
                </a:extLst>
              </a:tr>
              <a:tr h="91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Сучасні соціологічні теорії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допоміжні інформаційні відео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https://ksuonline.kspu.edu/course/view.php?id=2938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2629491521"/>
                  </a:ext>
                </a:extLst>
              </a:tr>
              <a:tr h="91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Соціологія сексуальності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неформальну освіту (онлайн-курс)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https://ksuonline.kspu.edu/course/view.php?id=5050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3149161959"/>
                  </a:ext>
                </a:extLst>
              </a:tr>
              <a:tr h="83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Соціологія етнічних процесів: регіональний аспект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Тестові завдання (покликання на гугл-форми тестів)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https://ksuonline.kspu.edu/course/view.php?id=4256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1826474581"/>
                  </a:ext>
                </a:extLst>
              </a:tr>
              <a:tr h="83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Організація та планування PR-кампаній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Організація та планування PR-кампаній</a:t>
                      </a:r>
                      <a:endParaRPr lang="ru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Тестові завдання (покликання на гугл-форми тестів)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https://ksuonline.kspu.edu/course/view.php?id=7150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456486066"/>
                  </a:ext>
                </a:extLst>
              </a:tr>
              <a:tr h="83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UA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оціологія управління </a:t>
                      </a: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UA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овністю нове наповнення</a:t>
                      </a: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UA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https://ksuonline.kspu.edu/course/view.php?id=7520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158370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57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1233</Words>
  <Application>Microsoft Macintosh PowerPoint</Application>
  <PresentationFormat>Широкоэкранный</PresentationFormat>
  <Paragraphs>247</Paragraphs>
  <Slides>10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Helvetica Neue</vt:lpstr>
      <vt:lpstr>Times New Roman</vt:lpstr>
      <vt:lpstr>Тема Office</vt:lpstr>
      <vt:lpstr>Worksheet</vt:lpstr>
      <vt:lpstr>Ректорат 15.09.2025 Факультет психології, історії та соціології</vt:lpstr>
      <vt:lpstr>Контингент</vt:lpstr>
      <vt:lpstr>Контингент станом на 15.09.2025 </vt:lpstr>
      <vt:lpstr>Академічні групи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Шапошникова Ірина Василівна</dc:creator>
  <cp:lastModifiedBy>Шапошникова Ірина Василівна</cp:lastModifiedBy>
  <cp:revision>25</cp:revision>
  <dcterms:created xsi:type="dcterms:W3CDTF">2025-02-14T12:27:18Z</dcterms:created>
  <dcterms:modified xsi:type="dcterms:W3CDTF">2025-09-13T16:45:51Z</dcterms:modified>
</cp:coreProperties>
</file>