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59771A7-9BC1-4607-AE28-7BFA4C31AEC1}" type="datetimeFigureOut">
              <a:rPr lang="uk-UA" smtClean="0"/>
              <a:pPr/>
              <a:t>02.02.2021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94A78CE-5526-4193-A010-6E0439A5CED3}" type="slidenum">
              <a:rPr lang="uk-UA" smtClean="0"/>
              <a:pPr/>
              <a:t>‹#›</a:t>
            </a:fld>
            <a:endParaRPr lang="uk-UA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xmlns="" val="28210697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71A7-9BC1-4607-AE28-7BFA4C31AEC1}" type="datetimeFigureOut">
              <a:rPr lang="uk-UA" smtClean="0"/>
              <a:pPr/>
              <a:t>02.02.2021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A78CE-5526-4193-A010-6E0439A5CED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792561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71A7-9BC1-4607-AE28-7BFA4C31AEC1}" type="datetimeFigureOut">
              <a:rPr lang="uk-UA" smtClean="0"/>
              <a:pPr/>
              <a:t>02.02.2021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A78CE-5526-4193-A010-6E0439A5CED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933077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71A7-9BC1-4607-AE28-7BFA4C31AEC1}" type="datetimeFigureOut">
              <a:rPr lang="uk-UA" smtClean="0"/>
              <a:pPr/>
              <a:t>02.02.2021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A78CE-5526-4193-A010-6E0439A5CED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922427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59771A7-9BC1-4607-AE28-7BFA4C31AEC1}" type="datetimeFigureOut">
              <a:rPr lang="uk-UA" smtClean="0"/>
              <a:pPr/>
              <a:t>02.02.2021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94A78CE-5526-4193-A010-6E0439A5CED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xmlns="" val="21056124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71A7-9BC1-4607-AE28-7BFA4C31AEC1}" type="datetimeFigureOut">
              <a:rPr lang="uk-UA" smtClean="0"/>
              <a:pPr/>
              <a:t>02.02.2021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A78CE-5526-4193-A010-6E0439A5CED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23535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71A7-9BC1-4607-AE28-7BFA4C31AEC1}" type="datetimeFigureOut">
              <a:rPr lang="uk-UA" smtClean="0"/>
              <a:pPr/>
              <a:t>02.02.2021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A78CE-5526-4193-A010-6E0439A5CED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336994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71A7-9BC1-4607-AE28-7BFA4C31AEC1}" type="datetimeFigureOut">
              <a:rPr lang="uk-UA" smtClean="0"/>
              <a:pPr/>
              <a:t>02.02.2021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A78CE-5526-4193-A010-6E0439A5CED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93291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71A7-9BC1-4607-AE28-7BFA4C31AEC1}" type="datetimeFigureOut">
              <a:rPr lang="uk-UA" smtClean="0"/>
              <a:pPr/>
              <a:t>02.02.2021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A78CE-5526-4193-A010-6E0439A5CED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047572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59771A7-9BC1-4607-AE28-7BFA4C31AEC1}" type="datetimeFigureOut">
              <a:rPr lang="uk-UA" smtClean="0"/>
              <a:pPr/>
              <a:t>02.02.2021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94A78CE-5526-4193-A010-6E0439A5CED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1881671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59771A7-9BC1-4607-AE28-7BFA4C31AEC1}" type="datetimeFigureOut">
              <a:rPr lang="uk-UA" smtClean="0"/>
              <a:pPr/>
              <a:t>02.02.2021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94A78CE-5526-4193-A010-6E0439A5CED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1065761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C59771A7-9BC1-4607-AE28-7BFA4C31AEC1}" type="datetimeFigureOut">
              <a:rPr lang="uk-UA" smtClean="0"/>
              <a:pPr/>
              <a:t>02.02.2021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C94A78CE-5526-4193-A010-6E0439A5CED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9" name="Rectangle 8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3377684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3704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215640" y="4148055"/>
            <a:ext cx="6492240" cy="9685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89760" y="4148055"/>
            <a:ext cx="9144000" cy="1655762"/>
          </a:xfrm>
        </p:spPr>
        <p:txBody>
          <a:bodyPr/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Спеціальності 242 Туризм</a:t>
            </a:r>
          </a:p>
          <a:p>
            <a:r>
              <a:rPr lang="ru-RU" b="1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b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b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b="1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b="1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/>
          </a:p>
          <a:p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06880" y="2184952"/>
            <a:ext cx="8961120" cy="170068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5440" y="1379621"/>
            <a:ext cx="9144000" cy="2387600"/>
          </a:xfrm>
        </p:spPr>
        <p:txBody>
          <a:bodyPr>
            <a:normAutofit/>
          </a:bodyPr>
          <a:lstStyle/>
          <a:p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Іноземна мова в індустрії гостинності</a:t>
            </a:r>
            <a:endParaRPr lang="uk-UA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1891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Компетенції: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1638423"/>
            <a:ext cx="10515600" cy="4351338"/>
          </a:xfrm>
        </p:spPr>
        <p:txBody>
          <a:bodyPr>
            <a:normAutofit/>
          </a:bodyPr>
          <a:lstStyle/>
          <a:p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міжнародному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спілкуватися іноземною мовою;</a:t>
            </a:r>
          </a:p>
          <a:p>
            <a:endParaRPr lang="uk-UA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 міжособистісної взаємодії;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/>
          <a:srcRect l="7122" t="7617" r="9900" b="1788"/>
          <a:stretch/>
        </p:blipFill>
        <p:spPr>
          <a:xfrm>
            <a:off x="8615141" y="3931479"/>
            <a:ext cx="3576859" cy="2926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07156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2263" y="641446"/>
            <a:ext cx="10944367" cy="58221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сучасній системі підготовки фахівців велике значення має вивчення іноземних мов. </a:t>
            </a:r>
          </a:p>
          <a:p>
            <a:pPr marL="0" indent="0" algn="ctr">
              <a:buNone/>
            </a:pP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Нині туризм є невіддільною складовою глобального проекту розвитку міжнародних відносин, а також </a:t>
            </a:r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найглобальнішою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індустрією, в якій зайнятий кожний десятий житель світу. </a:t>
            </a:r>
          </a:p>
          <a:p>
            <a:pPr marL="0" indent="0" algn="ctr">
              <a:buNone/>
            </a:pP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 англійської мови потрібне майбутнім фахівцям туризму для успішного виконання професійних функцій на регіональному та міжнародному рівнях. 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482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3920" y="0"/>
            <a:ext cx="11030576" cy="6632812"/>
          </a:xfrm>
        </p:spPr>
        <p:txBody>
          <a:bodyPr>
            <a:normAutofit fontScale="925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uk-UA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вивчення курсу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uk-UA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“Іноземна мова в індустрії гостинності”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послідовне засвоєння лексики сфери туристичного бізнесу, формування навичок усного мовлення, роботи з документами та фаховою літературою. </a:t>
            </a:r>
          </a:p>
          <a:p>
            <a:pPr marL="0" indent="0" algn="ctr">
              <a:lnSpc>
                <a:spcPct val="150000"/>
              </a:lnSpc>
              <a:buNone/>
            </a:pPr>
            <a:endParaRPr lang="uk-UA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uk-UA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завдання дисципліни: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засвоєння обсягу знань англійською мовою з метою доповнення вже відомої інформації;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• ознайомлення із загальноприйнятими світовими стандартами;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• навчання використовувати здобуті знання й уміння в комунікативному аспекті англійською мовою;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• навчання вільно спілкуватися англійською мовою в туристичній сфері.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3558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3920" y="191068"/>
            <a:ext cx="11098814" cy="653727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В умовах сьогодення, зростає швидкість надходження нової інформації та </a:t>
            </a:r>
            <a:r>
              <a:rPr lang="uk-UA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урізноманітнюються</a:t>
            </a: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процеси її обробки, а події і ситуації професійної сфери вимагають прийняття стрімких і вірних рішень, вміння ефективно вживати </a:t>
            </a:r>
            <a:r>
              <a:rPr lang="uk-UA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мовні</a:t>
            </a: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знання відіграє одну з головних ролей в успішному становленні фахівця індустрії туризму. </a:t>
            </a:r>
          </a:p>
          <a:p>
            <a:pPr marL="0" indent="0">
              <a:lnSpc>
                <a:spcPct val="100000"/>
              </a:lnSpc>
              <a:buNone/>
            </a:pPr>
            <a:endParaRPr lang="uk-UA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Значне зростання туристичної галузі в останні десятиліття призвело до потреби у великій кількості професійних кадрів по всьому світу. Мова стала знаряддям ведення успішного бізнесу, вирішальним фактором у суспільно значущій діяльності в мультикультурних контекстах. </a:t>
            </a:r>
          </a:p>
          <a:p>
            <a:pPr marL="0" indent="0">
              <a:lnSpc>
                <a:spcPct val="100000"/>
              </a:lnSpc>
              <a:buNone/>
            </a:pPr>
            <a:endParaRPr lang="uk-UA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Метою стає розвиток багатомовної компетентності для роботи в </a:t>
            </a:r>
            <a:r>
              <a:rPr lang="uk-UA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мультилінгвальному</a:t>
            </a: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середовищі, де англійська мова відіграє роль посередника в цьому процесі.</a:t>
            </a: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0019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8680" y="177421"/>
            <a:ext cx="11059462" cy="6496334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Професійний аспект навчання передбачає засвоєння спеціальної лексики, граматики в контексті туризму, штампів професійного етикету спілкування, набуття навичок слухового сприйняття повідомлення і відповідної реакції на нього. </a:t>
            </a:r>
          </a:p>
          <a:p>
            <a:pPr marL="0" indent="0">
              <a:lnSpc>
                <a:spcPct val="150000"/>
              </a:lnSpc>
              <a:buNone/>
            </a:pPr>
            <a:endParaRPr lang="uk-UA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Лексика мови туризму включає не тільки професійну термінологію і словник надання послуг у типових робочих ситуаціях, а також мову описових текстів країнознавчого, історичного, культурологічного і мистецького змісту, що відображають тексти екскурсій, туристичних брошур і путівників, дорожніх нотаток і журналів. </a:t>
            </a:r>
          </a:p>
          <a:p>
            <a:pPr marL="0" indent="0">
              <a:lnSpc>
                <a:spcPct val="150000"/>
              </a:lnSpc>
              <a:buNone/>
            </a:pPr>
            <a:endParaRPr lang="uk-UA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При вивченні лексики варто звертати увагу на комбінаторику слів у словосполученнях; вживання ідіом, власних імен, </a:t>
            </a:r>
            <a:r>
              <a:rPr lang="uk-UA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екзотизмів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uk-UA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варваризмів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застосування стилістичних засобів епітета, метафори і порівняння в усному чи письмовому зображенні туристичного об’єкта.</a:t>
            </a:r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3530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Література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1. </a:t>
            </a:r>
            <a:r>
              <a:rPr lang="en-US" dirty="0" err="1" smtClean="0"/>
              <a:t>Buden</a:t>
            </a:r>
            <a:r>
              <a:rPr lang="en-US" dirty="0" smtClean="0"/>
              <a:t> B. Cultural translation: an introduction to the problem, and responses [Electronic resource] / Boris </a:t>
            </a:r>
            <a:r>
              <a:rPr lang="en-US" dirty="0" err="1" smtClean="0"/>
              <a:t>Buden</a:t>
            </a:r>
            <a:r>
              <a:rPr lang="en-US" dirty="0" smtClean="0"/>
              <a:t>, Stephan </a:t>
            </a:r>
            <a:r>
              <a:rPr lang="en-US" dirty="0" err="1" smtClean="0"/>
              <a:t>Nowotny</a:t>
            </a:r>
            <a:r>
              <a:rPr lang="en-US" dirty="0" smtClean="0"/>
              <a:t>, Sherry Simon, Ashok </a:t>
            </a:r>
            <a:r>
              <a:rPr lang="en-US" dirty="0" err="1" smtClean="0"/>
              <a:t>Bery</a:t>
            </a:r>
            <a:r>
              <a:rPr lang="en-US" dirty="0" smtClean="0"/>
              <a:t> and Michael Cronin // Translation Studies. – 2009. – Vol. 2. – No. 2. – P. 196 – 219. – The resource is available: http://dx.doi.org/10.1080/14781700902937730 </a:t>
            </a:r>
            <a:endParaRPr lang="uk-UA" dirty="0" smtClean="0"/>
          </a:p>
          <a:p>
            <a:r>
              <a:rPr lang="en-US" dirty="0" smtClean="0"/>
              <a:t>2. Luka </a:t>
            </a:r>
            <a:r>
              <a:rPr lang="en-US" dirty="0" err="1" smtClean="0"/>
              <a:t>Ineta</a:t>
            </a:r>
            <a:r>
              <a:rPr lang="en-US" dirty="0" smtClean="0"/>
              <a:t>. Developing language competence for tourism students and employees in a blended learning course / </a:t>
            </a:r>
            <a:r>
              <a:rPr lang="en-US" dirty="0" err="1" smtClean="0"/>
              <a:t>Ineta</a:t>
            </a:r>
            <a:r>
              <a:rPr lang="en-US" dirty="0" smtClean="0"/>
              <a:t> </a:t>
            </a:r>
            <a:r>
              <a:rPr lang="en-US" dirty="0" err="1" smtClean="0"/>
              <a:t>luka</a:t>
            </a:r>
            <a:r>
              <a:rPr lang="en-US" dirty="0" smtClean="0"/>
              <a:t> // Society. Integration. Education. Proceedings of the International Scientific Conference. – 2016. – Vol. 1. – P. 137 – 157. </a:t>
            </a:r>
            <a:endParaRPr lang="uk-UA" dirty="0" smtClean="0"/>
          </a:p>
          <a:p>
            <a:r>
              <a:rPr lang="en-US" dirty="0" smtClean="0"/>
              <a:t>3. </a:t>
            </a:r>
            <a:r>
              <a:rPr lang="en-US" dirty="0" err="1" smtClean="0"/>
              <a:t>Maican</a:t>
            </a:r>
            <a:r>
              <a:rPr lang="en-US" dirty="0" smtClean="0"/>
              <a:t> Maria </a:t>
            </a:r>
            <a:r>
              <a:rPr lang="en-US" dirty="0" err="1" smtClean="0"/>
              <a:t>Anca</a:t>
            </a:r>
            <a:r>
              <a:rPr lang="en-US" dirty="0" smtClean="0"/>
              <a:t>. Teaching English to tourism students / Maria </a:t>
            </a:r>
            <a:r>
              <a:rPr lang="en-US" dirty="0" err="1" smtClean="0"/>
              <a:t>Anca</a:t>
            </a:r>
            <a:r>
              <a:rPr lang="en-US" dirty="0" smtClean="0"/>
              <a:t> </a:t>
            </a:r>
            <a:r>
              <a:rPr lang="en-US" dirty="0" err="1" smtClean="0"/>
              <a:t>Maican</a:t>
            </a:r>
            <a:r>
              <a:rPr lang="en-US" dirty="0" smtClean="0"/>
              <a:t> // Bulletin of the </a:t>
            </a:r>
            <a:r>
              <a:rPr lang="en-US" dirty="0" err="1" smtClean="0"/>
              <a:t>Transilvania</a:t>
            </a:r>
            <a:r>
              <a:rPr lang="en-US" dirty="0" smtClean="0"/>
              <a:t> University of </a:t>
            </a:r>
            <a:r>
              <a:rPr lang="en-US" dirty="0" err="1" smtClean="0"/>
              <a:t>Braşov</a:t>
            </a:r>
            <a:r>
              <a:rPr lang="en-US" dirty="0" smtClean="0"/>
              <a:t>. – 2014. – Vol. 7 (56). – No. 2. – P. 275 – 282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2789528353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58</TotalTime>
  <Words>549</Words>
  <Application>Microsoft Office PowerPoint</Application>
  <PresentationFormat>Произвольный</PresentationFormat>
  <Paragraphs>36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Crop</vt:lpstr>
      <vt:lpstr>Іноземна мова в індустрії гостинності</vt:lpstr>
      <vt:lpstr>Компетенції:</vt:lpstr>
      <vt:lpstr>Слайд 3</vt:lpstr>
      <vt:lpstr>Слайд 4</vt:lpstr>
      <vt:lpstr>Слайд 5</vt:lpstr>
      <vt:lpstr>Слайд 6</vt:lpstr>
      <vt:lpstr>Література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Іноземна мова в індустрії гостинності</dc:title>
  <dc:creator>Elijah YUDIN</dc:creator>
  <cp:lastModifiedBy>iyudin</cp:lastModifiedBy>
  <cp:revision>5</cp:revision>
  <dcterms:created xsi:type="dcterms:W3CDTF">2021-02-02T13:19:42Z</dcterms:created>
  <dcterms:modified xsi:type="dcterms:W3CDTF">2021-02-02T15:33:15Z</dcterms:modified>
</cp:coreProperties>
</file>