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6400800" cy="1752600"/>
          </a:xfrm>
        </p:spPr>
        <p:txBody>
          <a:bodyPr/>
          <a:lstStyle/>
          <a:p>
            <a:r>
              <a:rPr lang="uk-UA" dirty="0" smtClean="0"/>
              <a:t>Викладач – </a:t>
            </a:r>
            <a:r>
              <a:rPr lang="uk-UA" dirty="0" err="1" smtClean="0"/>
              <a:t>Мелконян</a:t>
            </a:r>
            <a:r>
              <a:rPr lang="uk-UA" dirty="0" smtClean="0"/>
              <a:t> Валентина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752600"/>
          </a:xfrm>
        </p:spPr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і практика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97115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мови – це цікаво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 smtClean="0"/>
              <a:t>Англійська</a:t>
            </a:r>
            <a:r>
              <a:rPr lang="ru-RU" dirty="0" smtClean="0"/>
              <a:t> </a:t>
            </a:r>
            <a:r>
              <a:rPr lang="ru-RU" dirty="0" err="1"/>
              <a:t>мова</a:t>
            </a:r>
            <a:r>
              <a:rPr lang="ru-RU" dirty="0"/>
              <a:t>, як </a:t>
            </a:r>
            <a:r>
              <a:rPr lang="ru-RU" dirty="0" err="1"/>
              <a:t>мова</a:t>
            </a:r>
            <a:r>
              <a:rPr lang="ru-RU" dirty="0"/>
              <a:t> глобального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представлена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вона </a:t>
            </a:r>
            <a:r>
              <a:rPr lang="ru-RU" dirty="0" err="1"/>
              <a:t>функціонує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історичними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33043"/>
            <a:ext cx="4104486" cy="231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238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 курсу: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охарактеризувати</a:t>
            </a:r>
            <a:r>
              <a:rPr lang="ru-RU" dirty="0" smtClean="0"/>
              <a:t>  </a:t>
            </a:r>
            <a:r>
              <a:rPr lang="ru-RU" dirty="0" err="1"/>
              <a:t>англійську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на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прослідкувати</a:t>
            </a:r>
            <a:r>
              <a:rPr lang="ru-RU" dirty="0" smtClean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староанглійської</a:t>
            </a:r>
            <a:r>
              <a:rPr lang="ru-RU" dirty="0"/>
              <a:t> до </a:t>
            </a:r>
            <a:r>
              <a:rPr lang="ru-RU" dirty="0" err="1"/>
              <a:t>сучасної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/>
              <a:t>основні</a:t>
            </a:r>
            <a:r>
              <a:rPr lang="ru-RU" dirty="0"/>
              <a:t>  </a:t>
            </a:r>
            <a:r>
              <a:rPr lang="ru-RU" dirty="0" err="1"/>
              <a:t>явища</a:t>
            </a:r>
            <a:r>
              <a:rPr lang="ru-RU" dirty="0"/>
              <a:t> 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871296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278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Завдання</a:t>
            </a:r>
            <a:r>
              <a:rPr lang="ru-RU" dirty="0"/>
              <a:t> курсу: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4572000"/>
          </a:xfrm>
        </p:spPr>
        <p:txBody>
          <a:bodyPr/>
          <a:lstStyle/>
          <a:p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лінгвістичних</a:t>
            </a:r>
            <a:r>
              <a:rPr lang="ru-RU" dirty="0"/>
              <a:t> та </a:t>
            </a:r>
            <a:r>
              <a:rPr lang="ru-RU" dirty="0" err="1"/>
              <a:t>екстралінгвістичних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/>
              <a:t>широким </a:t>
            </a:r>
            <a:r>
              <a:rPr lang="ru-RU" dirty="0" err="1"/>
              <a:t>загальнокультурологічним</a:t>
            </a:r>
            <a:r>
              <a:rPr lang="ru-RU" dirty="0"/>
              <a:t> та </a:t>
            </a:r>
            <a:r>
              <a:rPr lang="ru-RU" dirty="0" err="1"/>
              <a:t>мультикультурологічним</a:t>
            </a:r>
            <a:r>
              <a:rPr lang="ru-RU" dirty="0"/>
              <a:t> </a:t>
            </a:r>
            <a:r>
              <a:rPr lang="ru-RU" dirty="0" err="1"/>
              <a:t>світоглядом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мовні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0050"/>
            <a:ext cx="676875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219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1.Фонетика </a:t>
            </a:r>
            <a:r>
              <a:rPr lang="ru-RU" dirty="0" err="1"/>
              <a:t>давньоанглійського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;</a:t>
            </a:r>
          </a:p>
          <a:p>
            <a:r>
              <a:rPr lang="ru-RU" dirty="0"/>
              <a:t>2.Зміни у </a:t>
            </a:r>
            <a:r>
              <a:rPr lang="ru-RU" dirty="0" err="1"/>
              <a:t>фонетичній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у </a:t>
            </a:r>
            <a:r>
              <a:rPr lang="ru-RU" dirty="0" err="1"/>
              <a:t>середньоанглійський</a:t>
            </a:r>
            <a:r>
              <a:rPr lang="ru-RU" dirty="0"/>
              <a:t> та </a:t>
            </a:r>
            <a:r>
              <a:rPr lang="ru-RU" dirty="0" err="1"/>
              <a:t>новоанглійський</a:t>
            </a:r>
            <a:r>
              <a:rPr lang="ru-RU" dirty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; </a:t>
            </a:r>
          </a:p>
          <a:p>
            <a:r>
              <a:rPr lang="ru-RU" sz="3600" dirty="0" err="1" smtClean="0">
                <a:solidFill>
                  <a:srgbClr val="FF0000"/>
                </a:solidFill>
              </a:rPr>
              <a:t>пояснення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чому</a:t>
            </a:r>
            <a:r>
              <a:rPr lang="ru-RU" sz="3600" dirty="0">
                <a:solidFill>
                  <a:srgbClr val="FF0000"/>
                </a:solidFill>
              </a:rPr>
              <a:t> в </a:t>
            </a:r>
            <a:r>
              <a:rPr lang="ru-RU" sz="3600" dirty="0" err="1">
                <a:solidFill>
                  <a:srgbClr val="FF0000"/>
                </a:solidFill>
              </a:rPr>
              <a:t>англійській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мові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читається</a:t>
            </a:r>
            <a:r>
              <a:rPr lang="ru-RU" sz="3600" dirty="0">
                <a:solidFill>
                  <a:srgbClr val="FF0000"/>
                </a:solidFill>
              </a:rPr>
              <a:t> не так як  </a:t>
            </a:r>
            <a:r>
              <a:rPr lang="ru-RU" sz="3600" dirty="0" err="1" smtClean="0">
                <a:solidFill>
                  <a:srgbClr val="FF0000"/>
                </a:solidFill>
              </a:rPr>
              <a:t>пишеться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7776864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408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50703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3.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давньоанглійського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. </a:t>
            </a:r>
            <a:r>
              <a:rPr lang="ru-RU" dirty="0" err="1"/>
              <a:t>Іменник</a:t>
            </a:r>
            <a:r>
              <a:rPr lang="ru-RU" dirty="0"/>
              <a:t>. </a:t>
            </a:r>
            <a:r>
              <a:rPr lang="ru-RU" dirty="0" err="1"/>
              <a:t>Займенник</a:t>
            </a:r>
            <a:r>
              <a:rPr lang="ru-RU" dirty="0"/>
              <a:t>. </a:t>
            </a:r>
            <a:r>
              <a:rPr lang="ru-RU" dirty="0" err="1"/>
              <a:t>Прикметник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граматичній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у </a:t>
            </a:r>
            <a:r>
              <a:rPr lang="ru-RU" dirty="0" err="1"/>
              <a:t>середньоанглійський</a:t>
            </a:r>
            <a:r>
              <a:rPr lang="ru-RU" dirty="0"/>
              <a:t> та </a:t>
            </a:r>
            <a:r>
              <a:rPr lang="ru-RU" dirty="0" err="1"/>
              <a:t>новоанглійський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; </a:t>
            </a:r>
            <a:r>
              <a:rPr lang="ru-RU" sz="3000" dirty="0" err="1" smtClean="0">
                <a:solidFill>
                  <a:srgbClr val="FF0000"/>
                </a:solidFill>
              </a:rPr>
              <a:t>Пояснення</a:t>
            </a:r>
            <a:r>
              <a:rPr lang="ru-RU" sz="3000" dirty="0" smtClean="0">
                <a:solidFill>
                  <a:srgbClr val="FF0000"/>
                </a:solidFill>
              </a:rPr>
              <a:t>  </a:t>
            </a:r>
            <a:r>
              <a:rPr lang="ru-RU" sz="3000" dirty="0" err="1">
                <a:solidFill>
                  <a:srgbClr val="FF0000"/>
                </a:solidFill>
              </a:rPr>
              <a:t>утворення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множини</a:t>
            </a:r>
            <a:r>
              <a:rPr lang="ru-RU" sz="3000" dirty="0">
                <a:solidFill>
                  <a:srgbClr val="FF0000"/>
                </a:solidFill>
              </a:rPr>
              <a:t>, </a:t>
            </a:r>
            <a:r>
              <a:rPr lang="ru-RU" sz="3000" dirty="0" err="1">
                <a:solidFill>
                  <a:srgbClr val="FF0000"/>
                </a:solidFill>
              </a:rPr>
              <a:t>винятків</a:t>
            </a:r>
            <a:r>
              <a:rPr lang="ru-RU" sz="3000" dirty="0">
                <a:solidFill>
                  <a:srgbClr val="FF0000"/>
                </a:solidFill>
              </a:rPr>
              <a:t> з правил.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5.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давньоанглійського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. </a:t>
            </a:r>
            <a:r>
              <a:rPr lang="ru-RU" dirty="0" err="1"/>
              <a:t>Дієслово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граматичній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у </a:t>
            </a:r>
            <a:r>
              <a:rPr lang="ru-RU" dirty="0" err="1"/>
              <a:t>середньоанглійський</a:t>
            </a:r>
            <a:r>
              <a:rPr lang="ru-RU" dirty="0"/>
              <a:t> та </a:t>
            </a:r>
            <a:r>
              <a:rPr lang="ru-RU" dirty="0" err="1"/>
              <a:t>новоанглійський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 </a:t>
            </a:r>
            <a:r>
              <a:rPr lang="ru-RU" sz="3000" dirty="0" err="1">
                <a:solidFill>
                  <a:srgbClr val="FF0000"/>
                </a:solidFill>
              </a:rPr>
              <a:t>Пояснення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появи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часів</a:t>
            </a:r>
            <a:r>
              <a:rPr lang="ru-RU" sz="3000" dirty="0">
                <a:solidFill>
                  <a:srgbClr val="FF0000"/>
                </a:solidFill>
              </a:rPr>
              <a:t>, </a:t>
            </a:r>
            <a:r>
              <a:rPr lang="ru-RU" sz="3000" dirty="0" err="1">
                <a:solidFill>
                  <a:srgbClr val="FF0000"/>
                </a:solidFill>
              </a:rPr>
              <a:t>неправильних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дієслів</a:t>
            </a:r>
            <a:r>
              <a:rPr lang="ru-RU" sz="3000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7. </a:t>
            </a:r>
            <a:r>
              <a:rPr lang="ru-RU" dirty="0" err="1"/>
              <a:t>Словниковий</a:t>
            </a:r>
            <a:r>
              <a:rPr lang="ru-RU" dirty="0"/>
              <a:t> склад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. </a:t>
            </a:r>
            <a:r>
              <a:rPr lang="ru-RU" sz="3000" dirty="0" err="1">
                <a:solidFill>
                  <a:srgbClr val="FF0000"/>
                </a:solidFill>
              </a:rPr>
              <a:t>Пояснення</a:t>
            </a:r>
            <a:r>
              <a:rPr lang="ru-RU" sz="3000" dirty="0">
                <a:solidFill>
                  <a:srgbClr val="FF0000"/>
                </a:solidFill>
              </a:rPr>
              <a:t>  </a:t>
            </a:r>
            <a:r>
              <a:rPr lang="ru-RU" sz="3000" dirty="0" err="1">
                <a:solidFill>
                  <a:srgbClr val="FF0000"/>
                </a:solidFill>
              </a:rPr>
              <a:t>появи</a:t>
            </a:r>
            <a:r>
              <a:rPr lang="ru-RU" sz="3000" dirty="0">
                <a:solidFill>
                  <a:srgbClr val="FF0000"/>
                </a:solidFill>
              </a:rPr>
              <a:t>  </a:t>
            </a:r>
            <a:r>
              <a:rPr lang="ru-RU" sz="3000" dirty="0" err="1">
                <a:solidFill>
                  <a:srgbClr val="FF0000"/>
                </a:solidFill>
              </a:rPr>
              <a:t>нових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слів</a:t>
            </a:r>
            <a:r>
              <a:rPr lang="ru-RU" sz="3000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497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опанування</a:t>
            </a:r>
            <a:r>
              <a:rPr lang="ru-RU" dirty="0"/>
              <a:t> курсу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оволодіти</a:t>
            </a:r>
            <a:r>
              <a:rPr lang="ru-RU" dirty="0"/>
              <a:t> такими компетентностями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 smtClean="0"/>
              <a:t>компетентност</a:t>
            </a:r>
            <a:r>
              <a:rPr lang="uk-UA" dirty="0" smtClean="0"/>
              <a:t>ями</a:t>
            </a:r>
            <a:r>
              <a:rPr lang="ru-RU" dirty="0" smtClean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узагальнення</a:t>
            </a:r>
            <a:r>
              <a:rPr lang="ru-RU" dirty="0"/>
              <a:t> та практичного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мовознавчої</a:t>
            </a:r>
            <a:r>
              <a:rPr lang="ru-RU" dirty="0"/>
              <a:t> науки;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компетентностями </a:t>
            </a:r>
            <a:r>
              <a:rPr lang="ru-RU" dirty="0" err="1"/>
              <a:t>аналізу</a:t>
            </a:r>
            <a:r>
              <a:rPr lang="ru-RU" dirty="0"/>
              <a:t> та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на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мовознавства</a:t>
            </a:r>
            <a:r>
              <a:rPr lang="ru-RU" dirty="0"/>
              <a:t>,  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 </a:t>
            </a:r>
            <a:r>
              <a:rPr lang="ru-RU" dirty="0" err="1"/>
              <a:t>мовознавства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компетентностями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/>
              <a:t>філолога</a:t>
            </a:r>
            <a:r>
              <a:rPr lang="ru-RU" dirty="0"/>
              <a:t> в </a:t>
            </a:r>
            <a:r>
              <a:rPr lang="ru-RU" dirty="0" err="1"/>
              <a:t>оволодінні</a:t>
            </a:r>
            <a:r>
              <a:rPr lang="ru-RU" dirty="0"/>
              <a:t> методами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в </a:t>
            </a:r>
            <a:r>
              <a:rPr lang="ru-RU" dirty="0" err="1"/>
              <a:t>аналізі</a:t>
            </a:r>
            <a:r>
              <a:rPr lang="ru-RU" dirty="0"/>
              <a:t> й </a:t>
            </a:r>
            <a:r>
              <a:rPr lang="ru-RU" dirty="0" err="1"/>
              <a:t>застосовуванні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лінгвістичних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у </a:t>
            </a:r>
            <a:r>
              <a:rPr lang="ru-RU" dirty="0" err="1"/>
              <a:t>практичній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48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Запрошуємо на курс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7175"/>
            <a:ext cx="85689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690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</TotalTime>
  <Words>239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Теорія і практика англійської мови (Історія мови)</vt:lpstr>
      <vt:lpstr>Історія мови – це цікаво !</vt:lpstr>
      <vt:lpstr>Мета курсу: </vt:lpstr>
      <vt:lpstr>Завдання курсу:</vt:lpstr>
      <vt:lpstr>Теми:</vt:lpstr>
      <vt:lpstr>Теми:</vt:lpstr>
      <vt:lpstr>Висновок </vt:lpstr>
      <vt:lpstr>Запрошуємо на курс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і практика англійської мови (Історія мови)</dc:title>
  <cp:lastModifiedBy>admin</cp:lastModifiedBy>
  <cp:revision>4</cp:revision>
  <dcterms:modified xsi:type="dcterms:W3CDTF">2020-06-06T08:12:44Z</dcterms:modified>
</cp:coreProperties>
</file>