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27"/>
  </p:normalViewPr>
  <p:slideViewPr>
    <p:cSldViewPr snapToGrid="0" snapToObjects="1">
      <p:cViewPr varScale="1">
        <p:scale>
          <a:sx n="44" d="100"/>
          <a:sy n="44" d="100"/>
        </p:scale>
        <p:origin x="48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690215-AAC0-5746-A9F4-CBA6241B3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4DCB8-767D-D042-B3B2-ABEC93061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6425" y="2586038"/>
            <a:ext cx="5335979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FB5FB0-8A95-9340-A1F2-05AF317A1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6425" y="5065713"/>
            <a:ext cx="5335979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7A06D2-C406-C045-8DD0-41483128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D2236E-8E8D-A74D-97E6-0BFC9CBB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63499B-C37D-B74C-9565-4B4B9A0D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828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FCA20-39D4-4E4C-A18F-9F60CB15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16B064-46F2-3047-B14F-0D27248DE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406DA4-B8BC-D148-ABC2-983F380C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AA6F56-2C52-4E43-83C7-8F15CBC7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AFFDB5-B307-B244-9130-49F8577B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60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94CB2A-6075-554A-914F-081145A62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B1C855-485F-4F42-AF57-87BAF21E7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448AC3-9581-D24A-99E7-69A1CA87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518E5F-E724-9C48-9A65-43E145B3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DD907-EBC9-DD42-B8C9-DBD0CFB5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937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09EA8-21F6-2D46-8E6C-FD7CAC71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81A99-002F-5641-B843-F107812F3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609490-C5C1-5A49-9E81-FD439D72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5CD37-1DE9-6A48-9D0E-857D1AD8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79244D-4A9F-0846-B4B8-3C262E1E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32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F3E38-0653-414A-83A7-852B52E7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F96655-3C93-AA4E-AC83-12E8B7F0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E26B6C-ADF5-D340-AD05-A4A50BB3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EF5131-FC33-AD4F-9E2F-156C804C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1265A-54D2-6844-9D7F-D26302AB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981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B0195-DEF1-EB48-88AF-23377F4E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61398-983C-8048-ADB0-57FFC029D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CF6C4D-864A-594A-88D2-3961CC16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55FFE8-20D4-6149-BDE9-C121D0C7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D70BB9-9B1A-C847-B229-FEF66C6D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1BBDD-077B-C54C-B6B2-048173DF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877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B16B5-6744-7344-84BA-E722D16E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1F23C-3D3A-E44B-BF74-03D3885B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015010-BCAE-1641-BE58-45B3737B4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F5A566-1D30-6D4C-A46A-5579ED481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E27DE5-0B12-2A45-A55F-F8899313F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6EBD71-C3BE-314C-BD6B-902E0E9C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402B7E-9F55-C545-8384-A07FF23B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002CA7-3B95-C140-876C-DC5F70E6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059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40C62-FF59-1C4B-99CA-7D661110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D391A4-A170-0744-AC08-17C19866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8080DC-3933-4B4B-A914-85F5CEC7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F2424D-E226-974E-86BE-E267A81D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31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588B25-1FFA-8B4F-80CD-93B432DC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005F8E-914B-6349-90F6-83677C1F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3073AA-E1D8-DD45-BA23-28FACD15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115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665A7-2270-9249-984F-E47CF11C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DC315-C0E2-F440-A6F4-297AA3C5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E17F22-0B5C-5F46-AE02-256FA0D04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9FACCE-A5FD-D94F-90BD-439E2403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460A0E-898A-3A4C-A66B-C3717318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F8BD43-0C8B-DD49-A6E3-49621E6E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4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BD285-65D9-D648-8843-A9E90CFF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5E6693-345D-7648-841E-F37386678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B80149-1879-1542-B94A-9BEE2C708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0E876C-C021-9F46-B334-78ED6C1F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32040A-7B87-0841-8C49-B777AAB5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587D1C-39C7-7D44-9A87-FA693FC6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779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BC5F16-CEA3-7F43-8DE6-9C68B0900C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541F07-989B-3D42-B459-4776041D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365125"/>
            <a:ext cx="923999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50C5BD-3C9F-3043-A1FD-BFCBE3CF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8978B6-83EC-FB47-AF85-724FF279C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56B9A-1069-CF4E-BA30-07D5699D5378}" type="datetimeFigureOut">
              <a:rPr lang="x-none" smtClean="0"/>
              <a:t>02.04.2024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5CC26B-F530-574E-B11A-8BF114F68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482277-87CA-A143-B124-11F55A16C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E3A12-AC5D-724D-A19B-E26384C58A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42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327A0-5345-C34F-95B1-90B2650E1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375" y="3903785"/>
            <a:ext cx="6915625" cy="2387600"/>
          </a:xfrm>
        </p:spPr>
        <p:txBody>
          <a:bodyPr>
            <a:noAutofit/>
          </a:bodyPr>
          <a:lstStyle/>
          <a:p>
            <a:pPr algn="ctr"/>
            <a:r>
              <a:rPr lang="uk-UA" sz="6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Преформовані фізичні чинники</a:t>
            </a:r>
            <a:endParaRPr lang="x-none" sz="6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4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166" y="1438763"/>
            <a:ext cx="11435862" cy="4351338"/>
          </a:xfrm>
        </p:spPr>
        <p:txBody>
          <a:bodyPr/>
          <a:lstStyle/>
          <a:p>
            <a:pPr marL="0" indent="439738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Метою</a:t>
            </a:r>
            <a:r>
              <a:rPr lang="ru-RU" dirty="0">
                <a:latin typeface="Comic Sans MS" panose="030F0702030302020204" pitchFamily="66" charset="0"/>
              </a:rPr>
              <a:t> викладання навчальної дисципліни «Преформовані фізичні чинники» є формування теоретичних та практичних знань, професійних компетентностей із застосування з профілактичною і лікувальною метою преформованих фізичні факторів при різних захворюваннях і травмах під час проведення фізичної терапії.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08" y="3786554"/>
            <a:ext cx="6142892" cy="3071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861" y="4003397"/>
            <a:ext cx="3140685" cy="28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4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676" y="1421178"/>
            <a:ext cx="11435861" cy="4698268"/>
          </a:xfrm>
        </p:spPr>
        <p:txBody>
          <a:bodyPr>
            <a:normAutofit fontScale="77500" lnSpcReduction="20000"/>
          </a:bodyPr>
          <a:lstStyle/>
          <a:p>
            <a:pPr marL="0" indent="439738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Завдання</a:t>
            </a:r>
            <a:r>
              <a:rPr lang="ru-RU" dirty="0">
                <a:latin typeface="Comic Sans MS" panose="030F0702030302020204" pitchFamily="66" charset="0"/>
              </a:rPr>
              <a:t> навчальної дисципліни «Преформовані фізичні чинники»передбачають: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озброїти </a:t>
            </a:r>
            <a:r>
              <a:rPr lang="ru-RU" dirty="0">
                <a:latin typeface="Comic Sans MS" panose="030F0702030302020204" pitchFamily="66" charset="0"/>
              </a:rPr>
              <a:t>знаннями про преформовані фізичні фактори, які реалізуються засобами апаратної фізіотерапії і можуть застосовуватися при проведенні фізичної реабілітації (терапії);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знати </a:t>
            </a:r>
            <a:r>
              <a:rPr lang="ru-RU" dirty="0">
                <a:latin typeface="Comic Sans MS" panose="030F0702030302020204" pitchFamily="66" charset="0"/>
              </a:rPr>
              <a:t>механізми дії на організм людини преформованих фізичних факторів та їх роль в профілактиці та лікуванні різних хвороб і трав;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сформувати </a:t>
            </a:r>
            <a:r>
              <a:rPr lang="ru-RU" dirty="0">
                <a:latin typeface="Comic Sans MS" panose="030F0702030302020204" pitchFamily="66" charset="0"/>
              </a:rPr>
              <a:t>знання про сучасну фізіотерапевтичну апаратуру, техніку безпеки при роботі з нею, вміти її використовувати;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озброїти </a:t>
            </a:r>
            <a:r>
              <a:rPr lang="ru-RU" dirty="0">
                <a:latin typeface="Comic Sans MS" panose="030F0702030302020204" pitchFamily="66" charset="0"/>
              </a:rPr>
              <a:t>знаннями про загальні та конкретні показання та протипоказання до застосування преформованих фізичних факторів;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439738" indent="-439738"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сформувати </a:t>
            </a:r>
            <a:r>
              <a:rPr lang="ru-RU" dirty="0">
                <a:latin typeface="Comic Sans MS" panose="030F0702030302020204" pitchFamily="66" charset="0"/>
              </a:rPr>
              <a:t>теоретичні знання про фактори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                               використання </a:t>
            </a:r>
            <a:r>
              <a:rPr lang="ru-RU" dirty="0">
                <a:latin typeface="Comic Sans MS" panose="030F0702030302020204" pitchFamily="66" charset="0"/>
              </a:rPr>
              <a:t>преформованих фізичних чинників в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                     програмах </a:t>
            </a:r>
            <a:r>
              <a:rPr lang="ru-RU" dirty="0">
                <a:latin typeface="Comic Sans MS" panose="030F0702030302020204" pitchFamily="66" charset="0"/>
              </a:rPr>
              <a:t>фізичної реабілітації (терапії) при </a:t>
            </a:r>
            <a:r>
              <a:rPr lang="ru-RU" dirty="0" smtClean="0">
                <a:latin typeface="Comic Sans MS" panose="030F0702030302020204" pitchFamily="66" charset="0"/>
              </a:rPr>
              <a:t>різних                                                        </a:t>
            </a:r>
            <a:r>
              <a:rPr lang="ru-RU" dirty="0">
                <a:latin typeface="Comic Sans MS" panose="030F0702030302020204" pitchFamily="66" charset="0"/>
              </a:rPr>
              <a:t>нозологіях в залежності від віку, статі, особливостей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                             протікання </a:t>
            </a:r>
            <a:r>
              <a:rPr lang="ru-RU" dirty="0">
                <a:latin typeface="Comic Sans MS" panose="030F0702030302020204" pitchFamily="66" charset="0"/>
              </a:rPr>
              <a:t>захворювання, фізичної підготовленості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446" y="4334616"/>
            <a:ext cx="3786554" cy="25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91" y="1350840"/>
            <a:ext cx="11523785" cy="4645514"/>
          </a:xfrm>
        </p:spPr>
        <p:txBody>
          <a:bodyPr>
            <a:normAutofit/>
          </a:bodyPr>
          <a:lstStyle/>
          <a:p>
            <a:pPr marL="0" indent="439738">
              <a:buNone/>
            </a:pPr>
            <a:r>
              <a:rPr lang="ru-RU" dirty="0">
                <a:latin typeface="Comic Sans MS" panose="030F0702030302020204" pitchFamily="66" charset="0"/>
                <a:cs typeface="Times New Roman" pitchFamily="18" charset="0"/>
              </a:rPr>
              <a:t>У разі успішного завершення курсу студент </a:t>
            </a:r>
            <a:r>
              <a:rPr lang="ru-RU" b="1" dirty="0" smtClean="0">
                <a:latin typeface="Comic Sans MS" panose="030F0702030302020204" pitchFamily="66" charset="0"/>
                <a:cs typeface="Times New Roman" pitchFamily="18" charset="0"/>
              </a:rPr>
              <a:t>зможе</a:t>
            </a: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– механізми фізіологічної дії фізіотерапевтичних чинників;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– </a:t>
            </a:r>
            <a:r>
              <a:rPr lang="ru-RU" dirty="0">
                <a:latin typeface="Comic Sans MS" panose="030F0702030302020204" pitchFamily="66" charset="0"/>
              </a:rPr>
              <a:t>особливості лікувальної дії природних і преформованих фізичних факторів;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– </a:t>
            </a:r>
            <a:r>
              <a:rPr lang="ru-RU" dirty="0">
                <a:latin typeface="Comic Sans MS" panose="030F0702030302020204" pitchFamily="66" charset="0"/>
              </a:rPr>
              <a:t>диференційований підхід до призначення фізіотерапевтичних процедур;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– </a:t>
            </a:r>
            <a:r>
              <a:rPr lang="ru-RU" dirty="0">
                <a:latin typeface="Comic Sans MS" panose="030F0702030302020204" pitchFamily="66" charset="0"/>
              </a:rPr>
              <a:t>показання до застосування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                     фізіотерапевтичних </a:t>
            </a:r>
            <a:r>
              <a:rPr lang="ru-RU" dirty="0">
                <a:latin typeface="Comic Sans MS" panose="030F0702030302020204" pitchFamily="66" charset="0"/>
              </a:rPr>
              <a:t>процедур;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– </a:t>
            </a:r>
            <a:r>
              <a:rPr lang="ru-RU" dirty="0">
                <a:latin typeface="Comic Sans MS" panose="030F0702030302020204" pitchFamily="66" charset="0"/>
              </a:rPr>
              <a:t>протипоказання до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                                     проведення </a:t>
            </a:r>
            <a:r>
              <a:rPr lang="ru-RU" dirty="0">
                <a:latin typeface="Comic Sans MS" panose="030F0702030302020204" pitchFamily="66" charset="0"/>
              </a:rPr>
              <a:t>фізіопроцедур.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752" y="3833447"/>
            <a:ext cx="5659248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5" y="1262915"/>
            <a:ext cx="11488616" cy="4351338"/>
          </a:xfrm>
        </p:spPr>
        <p:txBody>
          <a:bodyPr>
            <a:normAutofit/>
          </a:bodyPr>
          <a:lstStyle/>
          <a:p>
            <a:pPr marL="0" indent="439738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Вміти: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– </a:t>
            </a:r>
            <a:r>
              <a:rPr lang="ru-RU" dirty="0">
                <a:latin typeface="Comic Sans MS" panose="030F0702030302020204" pitchFamily="66" charset="0"/>
              </a:rPr>
              <a:t>добирати найбільш ефективні до певного стану здоров'я та фізичного стану людини фізичні фактори;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– </a:t>
            </a:r>
            <a:r>
              <a:rPr lang="ru-RU" dirty="0">
                <a:latin typeface="Comic Sans MS" panose="030F0702030302020204" pitchFamily="66" charset="0"/>
              </a:rPr>
              <a:t>проводити основні кліматолікувальні процедури, зокрема визначати біодозу для прийому процедур УФО та сонячних ванн;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– </a:t>
            </a:r>
            <a:r>
              <a:rPr lang="ru-RU" dirty="0">
                <a:latin typeface="Comic Sans MS" panose="030F0702030302020204" pitchFamily="66" charset="0"/>
              </a:rPr>
              <a:t>під контролем лікаря практично застосовувати портативні фізіотерапевтичні апарати побутового призначення;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439738">
              <a:buNone/>
            </a:pPr>
            <a:r>
              <a:rPr lang="ru-RU" dirty="0" smtClean="0">
                <a:latin typeface="Comic Sans MS" panose="030F0702030302020204" pitchFamily="66" charset="0"/>
              </a:rPr>
              <a:t>– </a:t>
            </a:r>
            <a:r>
              <a:rPr lang="ru-RU" dirty="0">
                <a:latin typeface="Comic Sans MS" panose="030F0702030302020204" pitchFamily="66" charset="0"/>
              </a:rPr>
              <a:t>оцінювати ефективність залучення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               використаних </a:t>
            </a:r>
            <a:r>
              <a:rPr lang="ru-RU" dirty="0">
                <a:latin typeface="Comic Sans MS" panose="030F0702030302020204" pitchFamily="66" charset="0"/>
              </a:rPr>
              <a:t>засобів реабілітації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68" y="4449798"/>
            <a:ext cx="3470031" cy="24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5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177" y="1037494"/>
            <a:ext cx="9239992" cy="1900726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9905"/>
          <a:stretch/>
        </p:blipFill>
        <p:spPr>
          <a:xfrm>
            <a:off x="3042139" y="1706207"/>
            <a:ext cx="6013937" cy="61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C86"/>
      </a:accent1>
      <a:accent2>
        <a:srgbClr val="EE473B"/>
      </a:accent2>
      <a:accent3>
        <a:srgbClr val="676E77"/>
      </a:accent3>
      <a:accent4>
        <a:srgbClr val="DA9E1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260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Преформовані фізичні чинники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Lenovo</cp:lastModifiedBy>
  <cp:revision>5</cp:revision>
  <dcterms:created xsi:type="dcterms:W3CDTF">2023-07-08T06:37:43Z</dcterms:created>
  <dcterms:modified xsi:type="dcterms:W3CDTF">2024-04-02T18:21:16Z</dcterms:modified>
</cp:coreProperties>
</file>