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71" r:id="rId3"/>
    <p:sldId id="300" r:id="rId4"/>
    <p:sldId id="292" r:id="rId5"/>
    <p:sldId id="278" r:id="rId6"/>
    <p:sldId id="296" r:id="rId7"/>
    <p:sldId id="288" r:id="rId8"/>
    <p:sldId id="297" r:id="rId9"/>
    <p:sldId id="289" r:id="rId10"/>
    <p:sldId id="298" r:id="rId11"/>
    <p:sldId id="290" r:id="rId12"/>
    <p:sldId id="299" r:id="rId13"/>
    <p:sldId id="293" r:id="rId14"/>
    <p:sldId id="302" r:id="rId15"/>
    <p:sldId id="281" r:id="rId16"/>
    <p:sldId id="283" r:id="rId17"/>
    <p:sldId id="301" r:id="rId18"/>
    <p:sldId id="303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і слайди" id="{A20B76A2-4316-477D-AF86-7429618BC60A}">
          <p14:sldIdLst>
            <p14:sldId id="257"/>
            <p14:sldId id="271"/>
            <p14:sldId id="300"/>
            <p14:sldId id="292"/>
            <p14:sldId id="278"/>
            <p14:sldId id="296"/>
            <p14:sldId id="288"/>
            <p14:sldId id="297"/>
            <p14:sldId id="289"/>
            <p14:sldId id="298"/>
            <p14:sldId id="290"/>
            <p14:sldId id="299"/>
            <p14:sldId id="293"/>
            <p14:sldId id="302"/>
            <p14:sldId id="281"/>
            <p14:sldId id="283"/>
            <p14:sldId id="301"/>
            <p14:sldId id="303"/>
          </p14:sldIdLst>
        </p14:section>
        <p14:section name="Звичані інформаційні слайди" id="{400A2E87-DEDA-4406-A499-17582B27285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еркашина Татьяна Александровна" initials="ЧТА" lastIdx="1" clrIdx="0">
    <p:extLst>
      <p:ext uri="{19B8F6BF-5375-455C-9EA6-DF929625EA0E}">
        <p15:presenceInfo xmlns:p15="http://schemas.microsoft.com/office/powerpoint/2012/main" userId="S-1-5-21-1292428093-1606980848-1957994488-1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2BC"/>
    <a:srgbClr val="F48074"/>
    <a:srgbClr val="F9BFB9"/>
    <a:srgbClr val="000000"/>
    <a:srgbClr val="149A0A"/>
    <a:srgbClr val="A3FFCD"/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5256" autoAdjust="0"/>
  </p:normalViewPr>
  <p:slideViewPr>
    <p:cSldViewPr snapToGrid="0">
      <p:cViewPr varScale="1">
        <p:scale>
          <a:sx n="76" d="100"/>
          <a:sy n="76" d="100"/>
        </p:scale>
        <p:origin x="70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5152658633339E-2"/>
          <c:y val="4.405761779777545E-2"/>
          <c:w val="0.66155249763108859"/>
          <c:h val="0.808098675165604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 (бакалаврський) РВО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circle"/>
            <c:size val="4"/>
            <c:spPr>
              <a:solidFill>
                <a:srgbClr val="0070C0"/>
              </a:solidFill>
              <a:ln w="76200"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5.2881103342915577E-2"/>
                  <c:y val="4.6368360111386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3A-459C-9655-8ABA7C2BF8AB}"/>
                </c:ext>
              </c:extLst>
            </c:dLbl>
            <c:dLbl>
              <c:idx val="2"/>
              <c:layout>
                <c:manualLayout>
                  <c:x val="-5.020703933747412E-2"/>
                  <c:y val="-3.8777372262773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3A-459C-9655-8ABA7C2BF8AB}"/>
                </c:ext>
              </c:extLst>
            </c:dLbl>
            <c:dLbl>
              <c:idx val="4"/>
              <c:layout>
                <c:manualLayout>
                  <c:x val="-2.3217814461265779E-2"/>
                  <c:y val="5.8546234007330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3A-459C-9655-8ABA7C2BF8AB}"/>
                </c:ext>
              </c:extLst>
            </c:dLbl>
            <c:dLbl>
              <c:idx val="5"/>
              <c:layout>
                <c:manualLayout>
                  <c:x val="-3.8958885866302549E-2"/>
                  <c:y val="6.2101798068918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3A-459C-9655-8ABA7C2BF8AB}"/>
                </c:ext>
              </c:extLst>
            </c:dLbl>
            <c:dLbl>
              <c:idx val="6"/>
              <c:layout>
                <c:manualLayout>
                  <c:x val="-8.3689458527611976E-3"/>
                  <c:y val="3.0504014315652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F3-4A86-A10C-E17163AB5E4C}"/>
                </c:ext>
              </c:extLst>
            </c:dLbl>
            <c:dLbl>
              <c:idx val="7"/>
              <c:layout>
                <c:manualLayout>
                  <c:x val="3.1744277372543622E-3"/>
                  <c:y val="-3.2691553190878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CC-48BE-9097-6F14AB28D5E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1 семестр 2021/2022</c:v>
                </c:pt>
                <c:pt idx="1">
                  <c:v>2 семестр 2021/2022</c:v>
                </c:pt>
                <c:pt idx="2">
                  <c:v>1 семестр 2022/2023</c:v>
                </c:pt>
                <c:pt idx="3">
                  <c:v>2 семестр 2022/2023</c:v>
                </c:pt>
                <c:pt idx="4">
                  <c:v>1 семестр 2023/2024</c:v>
                </c:pt>
                <c:pt idx="5">
                  <c:v>2 семестр 2023/2024</c:v>
                </c:pt>
                <c:pt idx="6">
                  <c:v>1 семестр 2024/2025</c:v>
                </c:pt>
                <c:pt idx="7">
                  <c:v>2 семестр 2024/2025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0.30500000000000022</c:v>
                </c:pt>
                <c:pt idx="1">
                  <c:v>0.11200000000000004</c:v>
                </c:pt>
                <c:pt idx="2">
                  <c:v>0.2</c:v>
                </c:pt>
                <c:pt idx="3">
                  <c:v>0.17300000000000001</c:v>
                </c:pt>
                <c:pt idx="4">
                  <c:v>0.38350000000000017</c:v>
                </c:pt>
                <c:pt idx="5">
                  <c:v>0.32300000000000018</c:v>
                </c:pt>
                <c:pt idx="6">
                  <c:v>0.51600000000000001</c:v>
                </c:pt>
                <c:pt idx="7">
                  <c:v>0.17800000000000007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3A-459C-9655-8ABA7C2BF8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(магістерський) РВО</c:v>
                </c:pt>
              </c:strCache>
            </c:strRef>
          </c:tx>
          <c:spPr>
            <a:ln w="76200">
              <a:solidFill>
                <a:srgbClr val="C00000"/>
              </a:solidFill>
            </a:ln>
          </c:spPr>
          <c:marker>
            <c:symbol val="circle"/>
            <c:size val="4"/>
            <c:spPr>
              <a:solidFill>
                <a:srgbClr val="C00000"/>
              </a:solidFill>
              <a:ln w="76200">
                <a:solidFill>
                  <a:srgbClr val="C00000"/>
                </a:solidFill>
              </a:ln>
            </c:spPr>
          </c:marker>
          <c:dLbls>
            <c:dLbl>
              <c:idx val="1"/>
              <c:layout>
                <c:manualLayout>
                  <c:x val="-3.2452513333278192E-2"/>
                  <c:y val="-6.45293346475153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3A-459C-9655-8ABA7C2BF8AB}"/>
                </c:ext>
              </c:extLst>
            </c:dLbl>
            <c:dLbl>
              <c:idx val="3"/>
              <c:layout>
                <c:manualLayout>
                  <c:x val="-5.2810934174321339E-2"/>
                  <c:y val="-5.4810001818164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3A-459C-9655-8ABA7C2BF8AB}"/>
                </c:ext>
              </c:extLst>
            </c:dLbl>
            <c:dLbl>
              <c:idx val="4"/>
              <c:layout>
                <c:manualLayout>
                  <c:x val="-4.3957874830863532E-2"/>
                  <c:y val="-3.63153054773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3A-459C-9655-8ABA7C2BF8AB}"/>
                </c:ext>
              </c:extLst>
            </c:dLbl>
            <c:dLbl>
              <c:idx val="5"/>
              <c:layout>
                <c:manualLayout>
                  <c:x val="-3.53859845084291E-2"/>
                  <c:y val="-7.2506674577276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3A-459C-9655-8ABA7C2BF8AB}"/>
                </c:ext>
              </c:extLst>
            </c:dLbl>
            <c:dLbl>
              <c:idx val="7"/>
              <c:layout>
                <c:manualLayout>
                  <c:x val="-7.214608493759639E-3"/>
                  <c:y val="-5.237940306791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CC-48BE-9097-6F14AB28D5E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rgbClr val="414141">
                        <a:lumMod val="50000"/>
                      </a:srgb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1 семестр 2021/2022</c:v>
                </c:pt>
                <c:pt idx="1">
                  <c:v>2 семестр 2021/2022</c:v>
                </c:pt>
                <c:pt idx="2">
                  <c:v>1 семестр 2022/2023</c:v>
                </c:pt>
                <c:pt idx="3">
                  <c:v>2 семестр 2022/2023</c:v>
                </c:pt>
                <c:pt idx="4">
                  <c:v>1 семестр 2023/2024</c:v>
                </c:pt>
                <c:pt idx="5">
                  <c:v>2 семестр 2023/2024</c:v>
                </c:pt>
                <c:pt idx="6">
                  <c:v>1 семестр 2024/2025</c:v>
                </c:pt>
                <c:pt idx="7">
                  <c:v>2 семестр 2024/2025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0.36200000000000021</c:v>
                </c:pt>
                <c:pt idx="1">
                  <c:v>0.251</c:v>
                </c:pt>
                <c:pt idx="2">
                  <c:v>0.34600000000000031</c:v>
                </c:pt>
                <c:pt idx="3">
                  <c:v>0.34300000000000036</c:v>
                </c:pt>
                <c:pt idx="4">
                  <c:v>0.46840000000000015</c:v>
                </c:pt>
                <c:pt idx="5">
                  <c:v>0.34400000000000025</c:v>
                </c:pt>
                <c:pt idx="6">
                  <c:v>0.5890000000000003</c:v>
                </c:pt>
                <c:pt idx="7">
                  <c:v>0.40300000000000002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D3A-459C-9655-8ABA7C2BF8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ІІІ (освітньо-науковий) РВО</c:v>
                </c:pt>
              </c:strCache>
            </c:strRef>
          </c:tx>
          <c:spPr>
            <a:ln w="57150"/>
          </c:spPr>
          <c:marker>
            <c:spPr>
              <a:solidFill>
                <a:schemeClr val="bg2"/>
              </a:solidFill>
              <a:ln w="57150"/>
            </c:spPr>
          </c:marker>
          <c:dLbls>
            <c:dLbl>
              <c:idx val="3"/>
              <c:layout>
                <c:manualLayout>
                  <c:x val="-8.1702939306499814E-2"/>
                  <c:y val="-3.9849512424085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3A-459C-9655-8ABA7C2BF8AB}"/>
                </c:ext>
              </c:extLst>
            </c:dLbl>
            <c:dLbl>
              <c:idx val="5"/>
              <c:layout>
                <c:manualLayout>
                  <c:x val="-3.6302637442722774E-2"/>
                  <c:y val="-4.6505583678625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3A-459C-9655-8ABA7C2BF8AB}"/>
                </c:ext>
              </c:extLst>
            </c:dLbl>
            <c:dLbl>
              <c:idx val="7"/>
              <c:layout>
                <c:manualLayout>
                  <c:x val="2.5972590577534997E-3"/>
                  <c:y val="-8.628625563391738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CC-48BE-9097-6F14AB28D5E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1 семестр 2021/2022</c:v>
                </c:pt>
                <c:pt idx="1">
                  <c:v>2 семестр 2021/2022</c:v>
                </c:pt>
                <c:pt idx="2">
                  <c:v>1 семестр 2022/2023</c:v>
                </c:pt>
                <c:pt idx="3">
                  <c:v>2 семестр 2022/2023</c:v>
                </c:pt>
                <c:pt idx="4">
                  <c:v>1 семестр 2023/2024</c:v>
                </c:pt>
                <c:pt idx="5">
                  <c:v>2 семестр 2023/2024</c:v>
                </c:pt>
                <c:pt idx="6">
                  <c:v>1 семестр 2024/2025</c:v>
                </c:pt>
                <c:pt idx="7">
                  <c:v>2 семестр 2024/2025</c:v>
                </c:pt>
              </c:strCache>
            </c:strRef>
          </c:cat>
          <c:val>
            <c:numRef>
              <c:f>Лист1!$D$2:$D$9</c:f>
              <c:numCache>
                <c:formatCode>0.00%</c:formatCode>
                <c:ptCount val="8"/>
                <c:pt idx="0">
                  <c:v>0.47600000000000015</c:v>
                </c:pt>
                <c:pt idx="1">
                  <c:v>0.51400000000000001</c:v>
                </c:pt>
                <c:pt idx="2">
                  <c:v>0.42800000000000021</c:v>
                </c:pt>
                <c:pt idx="3">
                  <c:v>0.68750000000000033</c:v>
                </c:pt>
                <c:pt idx="4">
                  <c:v>0.82399999999999995</c:v>
                </c:pt>
                <c:pt idx="5">
                  <c:v>0.6920000000000005</c:v>
                </c:pt>
                <c:pt idx="6">
                  <c:v>0.8370000000000003</c:v>
                </c:pt>
                <c:pt idx="7">
                  <c:v>4.1000000000000002E-2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D3A-459C-9655-8ABA7C2BF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617152"/>
        <c:axId val="173618688"/>
      </c:lineChart>
      <c:catAx>
        <c:axId val="17361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618688"/>
        <c:crosses val="autoZero"/>
        <c:auto val="1"/>
        <c:lblAlgn val="ctr"/>
        <c:lblOffset val="100"/>
        <c:noMultiLvlLbl val="0"/>
      </c:catAx>
      <c:valAx>
        <c:axId val="17361868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617152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74438926146313844"/>
          <c:y val="0.27363336236016877"/>
          <c:w val="0.25561073853686195"/>
          <c:h val="0.28251982872578885"/>
        </c:manualLayout>
      </c:layout>
      <c:overlay val="0"/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71-4CDE-AF45-83C4CDAF1706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71-4AE8-812F-E0F2AC267E5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71-4CDE-AF45-83C4CDAF170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71-4CDE-AF45-83C4CDAF1706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71-4CDE-AF45-83C4CDAF170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ФУІФЖ</c:v>
                </c:pt>
                <c:pt idx="1">
                  <c:v>ФБіП</c:v>
                </c:pt>
                <c:pt idx="2">
                  <c:v>ФБГЕ</c:v>
                </c:pt>
                <c:pt idx="3">
                  <c:v>ПФ</c:v>
                </c:pt>
                <c:pt idx="4">
                  <c:v>ФПІС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0.15400000000000008</c:v>
                </c:pt>
                <c:pt idx="3">
                  <c:v>0</c:v>
                </c:pt>
                <c:pt idx="4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571-4CDE-AF45-83C4CDAF17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870400"/>
        <c:axId val="186876288"/>
      </c:barChart>
      <c:catAx>
        <c:axId val="18687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876288"/>
        <c:crosses val="autoZero"/>
        <c:auto val="1"/>
        <c:lblAlgn val="ctr"/>
        <c:lblOffset val="100"/>
        <c:noMultiLvlLbl val="0"/>
      </c:catAx>
      <c:valAx>
        <c:axId val="18687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87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9.04771547855736E-3"/>
                  <c:y val="3.35793409318416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1E1-4318-B4D7-AC7E7CC3F9D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ФКНФМ</c:v>
                </c:pt>
                <c:pt idx="1">
                  <c:v>ФПІС</c:v>
                </c:pt>
                <c:pt idx="2">
                  <c:v>ПФ</c:v>
                </c:pt>
                <c:pt idx="3">
                  <c:v>ФБГЕ</c:v>
                </c:pt>
                <c:pt idx="4">
                  <c:v>ФБІП</c:v>
                </c:pt>
                <c:pt idx="5">
                  <c:v>ФУІФЖ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1">
                  <c:v>7.0999999999999994E-2</c:v>
                </c:pt>
                <c:pt idx="2">
                  <c:v>0</c:v>
                </c:pt>
                <c:pt idx="3">
                  <c:v>0.15400000000000008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2-47A5-BEB0-6FFC935D21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964466522295048E-2"/>
                  <c:y val="3.9496884524612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72-47A5-BEB0-6FFC935D21D5}"/>
                </c:ext>
              </c:extLst>
            </c:dLbl>
            <c:dLbl>
              <c:idx val="1"/>
              <c:layout>
                <c:manualLayout>
                  <c:x val="-1.2440608783016375E-2"/>
                  <c:y val="-3.67472564973380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72-47A5-BEB0-6FFC935D21D5}"/>
                </c:ext>
              </c:extLst>
            </c:dLbl>
            <c:dLbl>
              <c:idx val="2"/>
              <c:layout>
                <c:manualLayout>
                  <c:x val="-2.2619288696393417E-3"/>
                  <c:y val="1.39683007496212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72-47A5-BEB0-6FFC935D21D5}"/>
                </c:ext>
              </c:extLst>
            </c:dLbl>
            <c:dLbl>
              <c:idx val="3"/>
              <c:layout>
                <c:manualLayout>
                  <c:x val="-2.2619288696393413E-2"/>
                  <c:y val="3.1353585877005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72-47A5-BEB0-6FFC935D21D5}"/>
                </c:ext>
              </c:extLst>
            </c:dLbl>
            <c:dLbl>
              <c:idx val="4"/>
              <c:layout>
                <c:manualLayout>
                  <c:x val="-2.0357359826754073E-2"/>
                  <c:y val="2.99004200678602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72-47A5-BEB0-6FFC935D21D5}"/>
                </c:ext>
              </c:extLst>
            </c:dLbl>
            <c:dLbl>
              <c:idx val="5"/>
              <c:layout>
                <c:manualLayout>
                  <c:x val="-3.8292496612004607E-6"/>
                  <c:y val="-2.85655310973781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72-47A5-BEB0-6FFC935D21D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ФКНФМ</c:v>
                </c:pt>
                <c:pt idx="1">
                  <c:v>ФПІС</c:v>
                </c:pt>
                <c:pt idx="2">
                  <c:v>ПФ</c:v>
                </c:pt>
                <c:pt idx="3">
                  <c:v>ФБГЕ</c:v>
                </c:pt>
                <c:pt idx="4">
                  <c:v>ФБІП</c:v>
                </c:pt>
                <c:pt idx="5">
                  <c:v>ФУІФЖ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0.9670000000000003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72-47A5-BEB0-6FFC935D21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440608783016375E-2"/>
                  <c:y val="-3.80565863894206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19-49C6-BF65-749B0CDE1728}"/>
                </c:ext>
              </c:extLst>
            </c:dLbl>
            <c:dLbl>
              <c:idx val="1"/>
              <c:layout>
                <c:manualLayout>
                  <c:x val="0"/>
                  <c:y val="-2.36955373466856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72-47A5-BEB0-6FFC935D21D5}"/>
                </c:ext>
              </c:extLst>
            </c:dLbl>
            <c:dLbl>
              <c:idx val="2"/>
              <c:layout>
                <c:manualLayout>
                  <c:x val="1.1309644348195048E-3"/>
                  <c:y val="-1.11931136439472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19-49C6-BF65-749B0CDE1728}"/>
                </c:ext>
              </c:extLst>
            </c:dLbl>
            <c:dLbl>
              <c:idx val="3"/>
              <c:layout>
                <c:manualLayout>
                  <c:x val="4.52385773927868E-3"/>
                  <c:y val="-1.11931136439472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19-49C6-BF65-749B0CDE1728}"/>
                </c:ext>
              </c:extLst>
            </c:dLbl>
            <c:dLbl>
              <c:idx val="5"/>
              <c:layout>
                <c:manualLayout>
                  <c:x val="-1.2482463372336468E-2"/>
                  <c:y val="-4.2533831846999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EE-45B5-83D4-A2C7F7B9DFB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ФКНФМ</c:v>
                </c:pt>
                <c:pt idx="1">
                  <c:v>ФПІС</c:v>
                </c:pt>
                <c:pt idx="2">
                  <c:v>ПФ</c:v>
                </c:pt>
                <c:pt idx="3">
                  <c:v>ФБГЕ</c:v>
                </c:pt>
                <c:pt idx="4">
                  <c:v>ФБІП</c:v>
                </c:pt>
                <c:pt idx="5">
                  <c:v>ФУІФЖ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0">
                  <c:v>1</c:v>
                </c:pt>
                <c:pt idx="1">
                  <c:v>0.85200000000000031</c:v>
                </c:pt>
                <c:pt idx="2">
                  <c:v>0.93300000000000005</c:v>
                </c:pt>
                <c:pt idx="3">
                  <c:v>0.97300000000000031</c:v>
                </c:pt>
                <c:pt idx="4">
                  <c:v>0.93300000000000005</c:v>
                </c:pt>
                <c:pt idx="5">
                  <c:v>0.94499999999999995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72-47A5-BEB0-6FFC935D2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6832000"/>
        <c:axId val="186833536"/>
      </c:barChart>
      <c:catAx>
        <c:axId val="186832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833536"/>
        <c:crosses val="autoZero"/>
        <c:auto val="1"/>
        <c:lblAlgn val="ctr"/>
        <c:lblOffset val="100"/>
        <c:noMultiLvlLbl val="0"/>
      </c:catAx>
      <c:valAx>
        <c:axId val="18683353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83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63040716339414E-2"/>
          <c:y val="4.7046058242348726E-2"/>
          <c:w val="0.94873695928366053"/>
          <c:h val="0.7821148444255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бакалавр</c:v>
                </c:pt>
              </c:strCache>
            </c:strRef>
          </c:tx>
          <c:spPr>
            <a:solidFill>
              <a:srgbClr val="E242BC"/>
            </a:solidFill>
            <a:ln>
              <a:solidFill>
                <a:srgbClr val="0058A8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7230994544282171E-2"/>
                  <c:y val="1.35972436664651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D7-4396-B533-A181BF538E20}"/>
                </c:ext>
              </c:extLst>
            </c:dLbl>
            <c:dLbl>
              <c:idx val="1"/>
              <c:layout>
                <c:manualLayout>
                  <c:x val="-1.105362196148698E-2"/>
                  <c:y val="-4.79086642064750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D7-4396-B533-A181BF538E20}"/>
                </c:ext>
              </c:extLst>
            </c:dLbl>
            <c:dLbl>
              <c:idx val="2"/>
              <c:layout>
                <c:manualLayout>
                  <c:x val="-2.3335424140916931E-2"/>
                  <c:y val="1.1977166051618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D7-4396-B533-A181BF538E20}"/>
                </c:ext>
              </c:extLst>
            </c:dLbl>
            <c:dLbl>
              <c:idx val="6"/>
              <c:layout>
                <c:manualLayout>
                  <c:x val="-1.9650883487087979E-2"/>
                  <c:y val="2.29851315156740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D7-4396-B533-A181BF538E20}"/>
                </c:ext>
              </c:extLst>
            </c:dLbl>
            <c:dLbl>
              <c:idx val="7"/>
              <c:layout>
                <c:manualLayout>
                  <c:x val="-1.6920466961333959E-2"/>
                  <c:y val="4.26094981066899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D7-4396-B533-A181BF538E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ПФ</c:v>
                </c:pt>
                <c:pt idx="2">
                  <c:v>ФБГЕ</c:v>
                </c:pt>
                <c:pt idx="3">
                  <c:v>ФБіП</c:v>
                </c:pt>
                <c:pt idx="4">
                  <c:v>ФКМ</c:v>
                </c:pt>
                <c:pt idx="5">
                  <c:v>ФКНФМ</c:v>
                </c:pt>
                <c:pt idx="6">
                  <c:v>ФПІС</c:v>
                </c:pt>
                <c:pt idx="7">
                  <c:v>ФУІФЖ</c:v>
                </c:pt>
                <c:pt idx="8">
                  <c:v>ФФВС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4.84</c:v>
                </c:pt>
                <c:pt idx="1">
                  <c:v>4.79</c:v>
                </c:pt>
                <c:pt idx="2">
                  <c:v>4.9300000000000024</c:v>
                </c:pt>
                <c:pt idx="3">
                  <c:v>4.87</c:v>
                </c:pt>
                <c:pt idx="4">
                  <c:v>4.8899999999999997</c:v>
                </c:pt>
                <c:pt idx="5">
                  <c:v>4.9000000000000004</c:v>
                </c:pt>
                <c:pt idx="6">
                  <c:v>4.7699999999999996</c:v>
                </c:pt>
                <c:pt idx="7">
                  <c:v>4.8599999999999985</c:v>
                </c:pt>
                <c:pt idx="8">
                  <c:v>4.46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D7-4396-B533-A181BF538E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магістр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58A8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1.3509982397372881E-2"/>
                  <c:y val="4.59702630313479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D7-4396-B533-A181BF538E20}"/>
                </c:ext>
              </c:extLst>
            </c:dLbl>
            <c:dLbl>
              <c:idx val="8"/>
              <c:layout>
                <c:manualLayout>
                  <c:x val="1.1053621961486801E-2"/>
                  <c:y val="4.59702630313479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D7-4396-B533-A181BF538E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ПФ</c:v>
                </c:pt>
                <c:pt idx="2">
                  <c:v>ФБГЕ</c:v>
                </c:pt>
                <c:pt idx="3">
                  <c:v>ФБіП</c:v>
                </c:pt>
                <c:pt idx="4">
                  <c:v>ФКМ</c:v>
                </c:pt>
                <c:pt idx="5">
                  <c:v>ФКНФМ</c:v>
                </c:pt>
                <c:pt idx="6">
                  <c:v>ФПІС</c:v>
                </c:pt>
                <c:pt idx="7">
                  <c:v>ФУІФЖ</c:v>
                </c:pt>
                <c:pt idx="8">
                  <c:v>ФФВС</c:v>
                </c:pt>
              </c:strCache>
            </c:strRef>
          </c:cat>
          <c:val>
            <c:numRef>
              <c:f>Лист1!$C$2:$C$10</c:f>
              <c:numCache>
                <c:formatCode>0.00</c:formatCode>
                <c:ptCount val="9"/>
                <c:pt idx="0">
                  <c:v>5</c:v>
                </c:pt>
                <c:pt idx="1">
                  <c:v>4.9400000000000004</c:v>
                </c:pt>
                <c:pt idx="2">
                  <c:v>4.8499999999999996</c:v>
                </c:pt>
                <c:pt idx="3">
                  <c:v>4.84</c:v>
                </c:pt>
                <c:pt idx="4">
                  <c:v>4.8199999999999985</c:v>
                </c:pt>
                <c:pt idx="5">
                  <c:v>4.92</c:v>
                </c:pt>
                <c:pt idx="6">
                  <c:v>4.92</c:v>
                </c:pt>
                <c:pt idx="7">
                  <c:v>4.87</c:v>
                </c:pt>
                <c:pt idx="8">
                  <c:v>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D7-4396-B533-A181BF538E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аспірант</c:v>
                </c:pt>
              </c:strCache>
            </c:strRef>
          </c:tx>
          <c:spPr>
            <a:solidFill>
              <a:schemeClr val="bg2"/>
            </a:solidFill>
            <a:ln>
              <a:solidFill>
                <a:srgbClr val="0058A8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1.0701275258707791E-2"/>
                  <c:y val="-4.52591164600812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D7-4396-B533-A181BF538E20}"/>
                </c:ext>
              </c:extLst>
            </c:dLbl>
            <c:dLbl>
              <c:idx val="6"/>
              <c:layout>
                <c:manualLayout>
                  <c:x val="2.9476325230631935E-2"/>
                  <c:y val="6.89553945470219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0D7-4396-B533-A181BF538E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МФ</c:v>
                </c:pt>
                <c:pt idx="1">
                  <c:v>ПФ</c:v>
                </c:pt>
                <c:pt idx="2">
                  <c:v>ФБГЕ</c:v>
                </c:pt>
                <c:pt idx="3">
                  <c:v>ФБіП</c:v>
                </c:pt>
                <c:pt idx="4">
                  <c:v>ФКМ</c:v>
                </c:pt>
                <c:pt idx="5">
                  <c:v>ФКНФМ</c:v>
                </c:pt>
                <c:pt idx="6">
                  <c:v>ФПІС</c:v>
                </c:pt>
                <c:pt idx="7">
                  <c:v>ФУІФЖ</c:v>
                </c:pt>
                <c:pt idx="8">
                  <c:v>ФФВС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2" formatCode="0.00">
                  <c:v>5</c:v>
                </c:pt>
                <c:pt idx="6" formatCode="0.00">
                  <c:v>5</c:v>
                </c:pt>
                <c:pt idx="7" formatCode="0.0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0D7-4396-B533-A181BF538E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296000"/>
        <c:axId val="187310080"/>
      </c:barChart>
      <c:catAx>
        <c:axId val="18729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7310080"/>
        <c:crosses val="autoZero"/>
        <c:auto val="1"/>
        <c:lblAlgn val="ctr"/>
        <c:lblOffset val="100"/>
        <c:noMultiLvlLbl val="0"/>
      </c:catAx>
      <c:valAx>
        <c:axId val="187310080"/>
        <c:scaling>
          <c:orientation val="minMax"/>
          <c:max val="5"/>
          <c:min val="4.4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729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87711906391528"/>
          <c:y val="0.91372691856580812"/>
          <c:w val="0.29060169628788413"/>
          <c:h val="4.831392863563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72331306688012E-2"/>
          <c:y val="6.896719008117857E-3"/>
          <c:w val="0.8195240678547201"/>
          <c:h val="0.808098675165604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Медицина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7249435815744088E-2"/>
                  <c:y val="-3.1705142177747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9E9-4436-9764-AAC2A4E6D690}"/>
                </c:ext>
              </c:extLst>
            </c:dLbl>
            <c:dLbl>
              <c:idx val="1"/>
              <c:layout>
                <c:manualLayout>
                  <c:x val="-3.9532722686844525E-2"/>
                  <c:y val="-4.3594570494402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E9-4436-9764-AAC2A4E6D690}"/>
                </c:ext>
              </c:extLst>
            </c:dLbl>
            <c:dLbl>
              <c:idx val="2"/>
              <c:layout>
                <c:manualLayout>
                  <c:x val="-3.4594451081906279E-2"/>
                  <c:y val="-3.566828494996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E9-4436-9764-AAC2A4E6D690}"/>
                </c:ext>
              </c:extLst>
            </c:dLbl>
            <c:dLbl>
              <c:idx val="3"/>
              <c:layout>
                <c:manualLayout>
                  <c:x val="-4.3886897650338541E-2"/>
                  <c:y val="-4.3594570494402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E9-4436-9764-AAC2A4E6D690}"/>
                </c:ext>
              </c:extLst>
            </c:dLbl>
            <c:dLbl>
              <c:idx val="4"/>
              <c:layout>
                <c:manualLayout>
                  <c:x val="-4.619779726901229E-2"/>
                  <c:y val="-4.9779105873868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E9-4436-9764-AAC2A4E6D690}"/>
                </c:ext>
              </c:extLst>
            </c:dLbl>
            <c:dLbl>
              <c:idx val="5"/>
              <c:layout>
                <c:manualLayout>
                  <c:x val="-3.9922173494136098E-2"/>
                  <c:y val="-3.8686430261861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E9-4436-9764-AAC2A4E6D690}"/>
                </c:ext>
              </c:extLst>
            </c:dLbl>
            <c:dLbl>
              <c:idx val="6"/>
              <c:layout>
                <c:manualLayout>
                  <c:x val="-4.1748064719758105E-3"/>
                  <c:y val="-2.1324799986097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E9-4436-9764-AAC2A4E6D690}"/>
                </c:ext>
              </c:extLst>
            </c:dLbl>
            <c:dLbl>
              <c:idx val="7"/>
              <c:layout>
                <c:manualLayout>
                  <c:x val="-7.3684092494767262E-2"/>
                  <c:y val="-4.597812672078569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E9-4436-9764-AAC2A4E6D690}"/>
                </c:ext>
              </c:extLst>
            </c:dLbl>
            <c:dLbl>
              <c:idx val="8"/>
              <c:layout>
                <c:manualLayout>
                  <c:x val="-2.9380295026412841E-2"/>
                  <c:y val="-5.28748457289035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9E9-4436-9764-AAC2A4E6D690}"/>
                </c:ext>
              </c:extLst>
            </c:dLbl>
            <c:dLbl>
              <c:idx val="9"/>
              <c:layout>
                <c:manualLayout>
                  <c:x val="-1.4612362536961358E-2"/>
                  <c:y val="-4.59781267207857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9E9-4436-9764-AAC2A4E6D6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1 семестр 2020/2021</c:v>
                </c:pt>
                <c:pt idx="1">
                  <c:v>2 семестр 2020/2021</c:v>
                </c:pt>
                <c:pt idx="2">
                  <c:v>1 семестр
2021/2022</c:v>
                </c:pt>
                <c:pt idx="3">
                  <c:v>2 семестр
2021/2022</c:v>
                </c:pt>
                <c:pt idx="4">
                  <c:v>1 семестр 2022/2023</c:v>
                </c:pt>
                <c:pt idx="5">
                  <c:v>2 семестр 2022/2023</c:v>
                </c:pt>
                <c:pt idx="6">
                  <c:v>1 семестр 2023/2024</c:v>
                </c:pt>
                <c:pt idx="7">
                  <c:v>2 семестр 2023/2024 </c:v>
                </c:pt>
                <c:pt idx="8">
                  <c:v>1 семестр 2024/2025</c:v>
                </c:pt>
                <c:pt idx="9">
                  <c:v>2 семестр 2024/2025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0.15830000000000008</c:v>
                </c:pt>
                <c:pt idx="1">
                  <c:v>5.2700000000000018E-2</c:v>
                </c:pt>
                <c:pt idx="2">
                  <c:v>0.24700000000000008</c:v>
                </c:pt>
                <c:pt idx="3">
                  <c:v>0.15300000000000008</c:v>
                </c:pt>
                <c:pt idx="4">
                  <c:v>0.46200000000000002</c:v>
                </c:pt>
                <c:pt idx="5">
                  <c:v>0.74000000000000032</c:v>
                </c:pt>
                <c:pt idx="6">
                  <c:v>0.9640000000000003</c:v>
                </c:pt>
                <c:pt idx="7">
                  <c:v>0.26800000000000002</c:v>
                </c:pt>
                <c:pt idx="8">
                  <c:v>0.53700000000000003</c:v>
                </c:pt>
                <c:pt idx="9">
                  <c:v>0.28500000000000014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9E9-4436-9764-AAC2A4E6D6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7683200"/>
        <c:axId val="187684736"/>
      </c:lineChart>
      <c:catAx>
        <c:axId val="187683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7684736"/>
        <c:crosses val="autoZero"/>
        <c:auto val="1"/>
        <c:lblAlgn val="ctr"/>
        <c:lblOffset val="100"/>
        <c:noMultiLvlLbl val="0"/>
      </c:catAx>
      <c:valAx>
        <c:axId val="1876847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one"/>
        <c:crossAx val="1876832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40624063204224E-2"/>
          <c:y val="3.2350379718516939E-2"/>
          <c:w val="0.94685937593679581"/>
          <c:h val="0.88922066819273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1-41E8-886A-DD7081772B5C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1-41E8-886A-DD7081772B5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F1-41E8-886A-DD7081772B5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B4-4E1A-9982-34DC8EDACE0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5A-4B43-B926-E14B73D0FA77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5A-4B43-B926-E14B73D0FA77}"/>
              </c:ext>
            </c:extLst>
          </c:dPt>
          <c:dPt>
            <c:idx val="12"/>
            <c:invertIfNegative val="0"/>
            <c:bubble3D val="0"/>
            <c:spPr>
              <a:solidFill>
                <a:srgbClr val="E242BC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5A-4B43-B926-E14B73D0FA77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5A-4B43-B926-E14B73D0FA7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ФКМ</c:v>
                </c:pt>
                <c:pt idx="2">
                  <c:v>ФБіП</c:v>
                </c:pt>
                <c:pt idx="4">
                  <c:v>ПФ</c:v>
                </c:pt>
                <c:pt idx="6">
                  <c:v>ФПІС</c:v>
                </c:pt>
                <c:pt idx="8">
                  <c:v>ФБГЕ</c:v>
                </c:pt>
                <c:pt idx="10">
                  <c:v>ФКНФМ</c:v>
                </c:pt>
                <c:pt idx="12">
                  <c:v>ФФВС</c:v>
                </c:pt>
                <c:pt idx="14">
                  <c:v>ФУІФЖ</c:v>
                </c:pt>
                <c:pt idx="16">
                  <c:v>МФ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 formatCode="0.00%">
                  <c:v>0.55100000000000005</c:v>
                </c:pt>
                <c:pt idx="2" formatCode="0.00%">
                  <c:v>0.31700000000000017</c:v>
                </c:pt>
                <c:pt idx="4" formatCode="0.00%">
                  <c:v>0.20300000000000001</c:v>
                </c:pt>
                <c:pt idx="6" formatCode="0.00%">
                  <c:v>0.18000000000000008</c:v>
                </c:pt>
                <c:pt idx="8" formatCode="0.00%">
                  <c:v>0.15600000000000008</c:v>
                </c:pt>
                <c:pt idx="10" formatCode="0.00%">
                  <c:v>0.15200000000000008</c:v>
                </c:pt>
                <c:pt idx="12" formatCode="0.00%">
                  <c:v>0.13700000000000001</c:v>
                </c:pt>
                <c:pt idx="14" formatCode="0.00%">
                  <c:v>0.113</c:v>
                </c:pt>
                <c:pt idx="16" formatCode="0.00%">
                  <c:v>5.5000000000000014E-2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F1-41E8-886A-DD7081772B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170880"/>
        <c:axId val="176172416"/>
      </c:barChart>
      <c:catAx>
        <c:axId val="1761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172416"/>
        <c:crosses val="autoZero"/>
        <c:auto val="1"/>
        <c:lblAlgn val="ctr"/>
        <c:lblOffset val="100"/>
        <c:noMultiLvlLbl val="0"/>
      </c:catAx>
      <c:valAx>
        <c:axId val="17617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17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43651697529817E-2"/>
          <c:y val="2.3547397776566056E-2"/>
          <c:w val="0.89175126034749563"/>
          <c:h val="0.850613757782060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ФКНФМ</c:v>
                </c:pt>
                <c:pt idx="1">
                  <c:v>ФПІС</c:v>
                </c:pt>
                <c:pt idx="2">
                  <c:v>ФУІФЖ</c:v>
                </c:pt>
                <c:pt idx="3">
                  <c:v>ФФВС</c:v>
                </c:pt>
                <c:pt idx="4">
                  <c:v>ФБіП</c:v>
                </c:pt>
                <c:pt idx="5">
                  <c:v>МФ</c:v>
                </c:pt>
                <c:pt idx="6">
                  <c:v>ФБГЕ</c:v>
                </c:pt>
                <c:pt idx="7">
                  <c:v>ПФ</c:v>
                </c:pt>
                <c:pt idx="8">
                  <c:v>ФКМ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0.15200000000000008</c:v>
                </c:pt>
                <c:pt idx="1">
                  <c:v>0.18000000000000008</c:v>
                </c:pt>
                <c:pt idx="2">
                  <c:v>0.113</c:v>
                </c:pt>
                <c:pt idx="3">
                  <c:v>0.19500000000000001</c:v>
                </c:pt>
                <c:pt idx="4">
                  <c:v>0.31700000000000017</c:v>
                </c:pt>
                <c:pt idx="5">
                  <c:v>5.5000000000000014E-2</c:v>
                </c:pt>
                <c:pt idx="6">
                  <c:v>0.15600000000000008</c:v>
                </c:pt>
                <c:pt idx="7">
                  <c:v>0.20300000000000001</c:v>
                </c:pt>
                <c:pt idx="8">
                  <c:v>0.55100000000000005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ФКНФМ</c:v>
                </c:pt>
                <c:pt idx="1">
                  <c:v>ФПІС</c:v>
                </c:pt>
                <c:pt idx="2">
                  <c:v>ФУІФЖ</c:v>
                </c:pt>
                <c:pt idx="3">
                  <c:v>ФФВС</c:v>
                </c:pt>
                <c:pt idx="4">
                  <c:v>ФБіП</c:v>
                </c:pt>
                <c:pt idx="5">
                  <c:v>МФ</c:v>
                </c:pt>
                <c:pt idx="6">
                  <c:v>ФБГЕ</c:v>
                </c:pt>
                <c:pt idx="7">
                  <c:v>ПФ</c:v>
                </c:pt>
                <c:pt idx="8">
                  <c:v>ФКМ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>
                  <c:v>0.87200000000000033</c:v>
                </c:pt>
                <c:pt idx="1">
                  <c:v>0.97800000000000031</c:v>
                </c:pt>
                <c:pt idx="2" formatCode="0%">
                  <c:v>0.88100000000000001</c:v>
                </c:pt>
                <c:pt idx="3">
                  <c:v>0.73500000000000032</c:v>
                </c:pt>
                <c:pt idx="4">
                  <c:v>0.93300000000000005</c:v>
                </c:pt>
                <c:pt idx="5">
                  <c:v>0.81699999999999995</c:v>
                </c:pt>
                <c:pt idx="6">
                  <c:v>0.83100000000000029</c:v>
                </c:pt>
                <c:pt idx="7">
                  <c:v>0.91200000000000003</c:v>
                </c:pt>
                <c:pt idx="8" formatCode="0%">
                  <c:v>0.95300000000000029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ФКНФМ</c:v>
                </c:pt>
                <c:pt idx="1">
                  <c:v>ФПІС</c:v>
                </c:pt>
                <c:pt idx="2">
                  <c:v>ФУІФЖ</c:v>
                </c:pt>
                <c:pt idx="3">
                  <c:v>ФФВС</c:v>
                </c:pt>
                <c:pt idx="4">
                  <c:v>ФБіП</c:v>
                </c:pt>
                <c:pt idx="5">
                  <c:v>МФ</c:v>
                </c:pt>
                <c:pt idx="6">
                  <c:v>ФБГЕ</c:v>
                </c:pt>
                <c:pt idx="7">
                  <c:v>ПФ</c:v>
                </c:pt>
                <c:pt idx="8">
                  <c:v>ФКМ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 formatCode="0%">
                  <c:v>0.35000000000000014</c:v>
                </c:pt>
                <c:pt idx="1">
                  <c:v>0.54600000000000004</c:v>
                </c:pt>
                <c:pt idx="2">
                  <c:v>0.48100000000000015</c:v>
                </c:pt>
                <c:pt idx="3">
                  <c:v>0.23600000000000004</c:v>
                </c:pt>
                <c:pt idx="4">
                  <c:v>0.37200000000000016</c:v>
                </c:pt>
                <c:pt idx="5">
                  <c:v>0.52700000000000002</c:v>
                </c:pt>
                <c:pt idx="6" formatCode="0%">
                  <c:v>0.38000000000000017</c:v>
                </c:pt>
                <c:pt idx="7">
                  <c:v>0.54700000000000004</c:v>
                </c:pt>
                <c:pt idx="8" formatCode="0%">
                  <c:v>0.56200000000000039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6599808"/>
        <c:axId val="176601344"/>
      </c:barChart>
      <c:catAx>
        <c:axId val="17659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601344"/>
        <c:crosses val="autoZero"/>
        <c:auto val="1"/>
        <c:lblAlgn val="ctr"/>
        <c:lblOffset val="100"/>
        <c:noMultiLvlLbl val="0"/>
      </c:catAx>
      <c:valAx>
        <c:axId val="17660134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59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0B-4507-92DB-A26797F04F0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0B-4507-92DB-A26797F04F0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0B-4507-92DB-A26797F04F0E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10B-4507-92DB-A26797F04F0E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49-41D8-9432-F3F5137F7C46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D49-41D8-9432-F3F5137F7C4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D49-41D8-9432-F3F5137F7C4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Лист1!$A$2:$A$20</c:f>
              <c:strCache>
                <c:ptCount val="17"/>
                <c:pt idx="0">
                  <c:v>ФКМ</c:v>
                </c:pt>
                <c:pt idx="2">
                  <c:v>ФБГЕ</c:v>
                </c:pt>
                <c:pt idx="4">
                  <c:v>ПФ</c:v>
                </c:pt>
                <c:pt idx="6">
                  <c:v>ФБіП</c:v>
                </c:pt>
                <c:pt idx="8">
                  <c:v>ФКНФМ</c:v>
                </c:pt>
                <c:pt idx="10">
                  <c:v>ФФВС</c:v>
                </c:pt>
                <c:pt idx="12">
                  <c:v>МФ</c:v>
                </c:pt>
                <c:pt idx="14">
                  <c:v>ФПІС</c:v>
                </c:pt>
                <c:pt idx="16">
                  <c:v>ФУІФЖ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 formatCode="0.00%">
                  <c:v>1</c:v>
                </c:pt>
                <c:pt idx="2" formatCode="0.00%">
                  <c:v>0.68400000000000005</c:v>
                </c:pt>
                <c:pt idx="4" formatCode="0.00%">
                  <c:v>0.31900000000000017</c:v>
                </c:pt>
                <c:pt idx="6" formatCode="0.00%">
                  <c:v>0.19800000000000001</c:v>
                </c:pt>
                <c:pt idx="8" formatCode="0.00%">
                  <c:v>0.12200000000000004</c:v>
                </c:pt>
                <c:pt idx="10" formatCode="0.00%">
                  <c:v>9.6000000000000002E-2</c:v>
                </c:pt>
                <c:pt idx="12" formatCode="0.00%">
                  <c:v>5.3000000000000012E-2</c:v>
                </c:pt>
                <c:pt idx="14" formatCode="0.00%">
                  <c:v>4.8000000000000001E-2</c:v>
                </c:pt>
                <c:pt idx="16" formatCode="0.00%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10B-4507-92DB-A26797F04F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550656"/>
        <c:axId val="176552192"/>
      </c:barChart>
      <c:catAx>
        <c:axId val="17655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552192"/>
        <c:crosses val="autoZero"/>
        <c:auto val="1"/>
        <c:lblAlgn val="ctr"/>
        <c:lblOffset val="100"/>
        <c:noMultiLvlLbl val="0"/>
      </c:catAx>
      <c:valAx>
        <c:axId val="17655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55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58510972928137E-2"/>
          <c:y val="2.3547397776566056E-2"/>
          <c:w val="0.89787279249417096"/>
          <c:h val="0.850613757782060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ФФВС</c:v>
                </c:pt>
                <c:pt idx="1">
                  <c:v>ФБіП</c:v>
                </c:pt>
                <c:pt idx="2">
                  <c:v>ФКНФМ</c:v>
                </c:pt>
                <c:pt idx="3">
                  <c:v>ФУІФЖ</c:v>
                </c:pt>
                <c:pt idx="4">
                  <c:v>МФ</c:v>
                </c:pt>
                <c:pt idx="5">
                  <c:v>ФПІС</c:v>
                </c:pt>
                <c:pt idx="6">
                  <c:v>ФКМ</c:v>
                </c:pt>
                <c:pt idx="7">
                  <c:v>ФБГЕ</c:v>
                </c:pt>
                <c:pt idx="8">
                  <c:v>ПФ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9.6000000000000002E-2</c:v>
                </c:pt>
                <c:pt idx="1">
                  <c:v>0.19800000000000001</c:v>
                </c:pt>
                <c:pt idx="2">
                  <c:v>0.12200000000000004</c:v>
                </c:pt>
                <c:pt idx="3">
                  <c:v>4.8000000000000001E-2</c:v>
                </c:pt>
                <c:pt idx="4">
                  <c:v>5.3000000000000012E-2</c:v>
                </c:pt>
                <c:pt idx="5">
                  <c:v>4.8000000000000001E-2</c:v>
                </c:pt>
                <c:pt idx="6">
                  <c:v>1</c:v>
                </c:pt>
                <c:pt idx="7">
                  <c:v>0.68400000000000005</c:v>
                </c:pt>
                <c:pt idx="8">
                  <c:v>0.31900000000000017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51C-4A82-B424-76478BE36CA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51C-4A82-B424-76478BE36CA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51C-4A82-B424-76478BE36CA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51C-4A82-B424-76478BE36CA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51C-4A82-B424-76478BE36CA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ФФВС</c:v>
                </c:pt>
                <c:pt idx="1">
                  <c:v>ФБіП</c:v>
                </c:pt>
                <c:pt idx="2">
                  <c:v>ФКНФМ</c:v>
                </c:pt>
                <c:pt idx="3">
                  <c:v>ФУІФЖ</c:v>
                </c:pt>
                <c:pt idx="4">
                  <c:v>МФ</c:v>
                </c:pt>
                <c:pt idx="5">
                  <c:v>ФПІС</c:v>
                </c:pt>
                <c:pt idx="6">
                  <c:v>ФКМ</c:v>
                </c:pt>
                <c:pt idx="7">
                  <c:v>ФБГЕ</c:v>
                </c:pt>
                <c:pt idx="8">
                  <c:v>ПФ</c:v>
                </c:pt>
              </c:strCache>
            </c:strRef>
          </c:cat>
          <c:val>
            <c:numRef>
              <c:f>Лист1!$C$2:$C$10</c:f>
              <c:numCache>
                <c:formatCode>0%</c:formatCode>
                <c:ptCount val="9"/>
                <c:pt idx="0" formatCode="0.00%">
                  <c:v>0.75000000000000033</c:v>
                </c:pt>
                <c:pt idx="1">
                  <c:v>0.92400000000000004</c:v>
                </c:pt>
                <c:pt idx="2" formatCode="0.00%">
                  <c:v>1</c:v>
                </c:pt>
                <c:pt idx="3">
                  <c:v>0.73300000000000032</c:v>
                </c:pt>
                <c:pt idx="4" formatCode="0.00%">
                  <c:v>1</c:v>
                </c:pt>
                <c:pt idx="5" formatCode="0.00%">
                  <c:v>0.98</c:v>
                </c:pt>
                <c:pt idx="6">
                  <c:v>1</c:v>
                </c:pt>
                <c:pt idx="7" formatCode="0.00%">
                  <c:v>1</c:v>
                </c:pt>
                <c:pt idx="8" formatCode="0.00%">
                  <c:v>0.98799999999999999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51C-4A82-B424-76478BE36CA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ФФВС</c:v>
                </c:pt>
                <c:pt idx="1">
                  <c:v>ФБіП</c:v>
                </c:pt>
                <c:pt idx="2">
                  <c:v>ФКНФМ</c:v>
                </c:pt>
                <c:pt idx="3">
                  <c:v>ФУІФЖ</c:v>
                </c:pt>
                <c:pt idx="4">
                  <c:v>МФ</c:v>
                </c:pt>
                <c:pt idx="5">
                  <c:v>ФПІС</c:v>
                </c:pt>
                <c:pt idx="6">
                  <c:v>ФКМ</c:v>
                </c:pt>
                <c:pt idx="7">
                  <c:v>ФБГЕ</c:v>
                </c:pt>
                <c:pt idx="8">
                  <c:v>ПФ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>
                  <c:v>0.125</c:v>
                </c:pt>
                <c:pt idx="1">
                  <c:v>0.49500000000000016</c:v>
                </c:pt>
                <c:pt idx="2">
                  <c:v>0.68700000000000039</c:v>
                </c:pt>
                <c:pt idx="3">
                  <c:v>0.27200000000000002</c:v>
                </c:pt>
                <c:pt idx="4">
                  <c:v>0.47700000000000015</c:v>
                </c:pt>
                <c:pt idx="5">
                  <c:v>0.33800000000000024</c:v>
                </c:pt>
                <c:pt idx="6">
                  <c:v>0</c:v>
                </c:pt>
                <c:pt idx="7">
                  <c:v>0.27800000000000002</c:v>
                </c:pt>
                <c:pt idx="8">
                  <c:v>0.54300000000000004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6686208"/>
        <c:axId val="176687744"/>
      </c:barChart>
      <c:catAx>
        <c:axId val="176686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687744"/>
        <c:crosses val="autoZero"/>
        <c:auto val="1"/>
        <c:lblAlgn val="ctr"/>
        <c:lblOffset val="100"/>
        <c:noMultiLvlLbl val="0"/>
      </c:catAx>
      <c:valAx>
        <c:axId val="17668774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68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9BFB9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F831-4217-89A6-7E492C780E24}"/>
              </c:ext>
            </c:extLst>
          </c:dPt>
          <c:dPt>
            <c:idx val="2"/>
            <c:invertIfNegative val="0"/>
            <c:bubble3D val="0"/>
            <c:spPr>
              <a:solidFill>
                <a:srgbClr val="F48074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31-4217-89A6-7E492C780E2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31-4217-89A6-7E492C780E2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7A-46CE-AA6D-0A61388D14F2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7A-46CE-AA6D-0A61388D14F2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7A-46CE-AA6D-0A61388D14F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A7A-46CE-AA6D-0A61388D14F2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A7A-46CE-AA6D-0A61388D14F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ФКМ</c:v>
                </c:pt>
                <c:pt idx="2">
                  <c:v>ПФ</c:v>
                </c:pt>
                <c:pt idx="4">
                  <c:v>ФФВС</c:v>
                </c:pt>
                <c:pt idx="6">
                  <c:v>ФБіП</c:v>
                </c:pt>
                <c:pt idx="8">
                  <c:v>ФКНФМ</c:v>
                </c:pt>
                <c:pt idx="10">
                  <c:v>ФПІС</c:v>
                </c:pt>
                <c:pt idx="12">
                  <c:v>МФ</c:v>
                </c:pt>
                <c:pt idx="14">
                  <c:v>ФУІФЖ</c:v>
                </c:pt>
                <c:pt idx="16">
                  <c:v>ФБГЕ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 formatCode="0.00%">
                  <c:v>0.91600000000000004</c:v>
                </c:pt>
                <c:pt idx="2" formatCode="0.00%">
                  <c:v>0.62400000000000033</c:v>
                </c:pt>
                <c:pt idx="4" formatCode="0.00%">
                  <c:v>0.52400000000000002</c:v>
                </c:pt>
                <c:pt idx="6" formatCode="0.00%">
                  <c:v>0.41800000000000015</c:v>
                </c:pt>
                <c:pt idx="8" formatCode="0.00%">
                  <c:v>0.41500000000000015</c:v>
                </c:pt>
                <c:pt idx="10" formatCode="0.00%">
                  <c:v>0.38200000000000017</c:v>
                </c:pt>
                <c:pt idx="12" formatCode="0.00%">
                  <c:v>0.25800000000000001</c:v>
                </c:pt>
                <c:pt idx="14" formatCode="0.00%">
                  <c:v>0.222</c:v>
                </c:pt>
                <c:pt idx="16" formatCode="0.00%">
                  <c:v>0.15400000000000008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31-4217-89A6-7E492C780E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400768"/>
        <c:axId val="186402304"/>
      </c:barChart>
      <c:catAx>
        <c:axId val="18640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402304"/>
        <c:crosses val="autoZero"/>
        <c:auto val="1"/>
        <c:lblAlgn val="ctr"/>
        <c:lblOffset val="100"/>
        <c:noMultiLvlLbl val="0"/>
      </c:catAx>
      <c:valAx>
        <c:axId val="18640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40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58510972928137E-2"/>
          <c:y val="2.3547397776566056E-2"/>
          <c:w val="0.89787279249417096"/>
          <c:h val="0.84633241273177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ФБГЕ</c:v>
                </c:pt>
                <c:pt idx="1">
                  <c:v>ФБіП</c:v>
                </c:pt>
                <c:pt idx="2">
                  <c:v>ФКНФМ</c:v>
                </c:pt>
                <c:pt idx="3">
                  <c:v>МФ</c:v>
                </c:pt>
                <c:pt idx="4">
                  <c:v>ФФВС</c:v>
                </c:pt>
                <c:pt idx="5">
                  <c:v>ФУІФЖ</c:v>
                </c:pt>
                <c:pt idx="6">
                  <c:v>ФПІС</c:v>
                </c:pt>
                <c:pt idx="7">
                  <c:v>ПФ</c:v>
                </c:pt>
                <c:pt idx="8">
                  <c:v>ФКМ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0.15400000000000008</c:v>
                </c:pt>
                <c:pt idx="1">
                  <c:v>0.41800000000000015</c:v>
                </c:pt>
                <c:pt idx="2">
                  <c:v>0.41500000000000015</c:v>
                </c:pt>
                <c:pt idx="3">
                  <c:v>0.25800000000000001</c:v>
                </c:pt>
                <c:pt idx="4">
                  <c:v>0.52400000000000002</c:v>
                </c:pt>
                <c:pt idx="5">
                  <c:v>0.222</c:v>
                </c:pt>
                <c:pt idx="6">
                  <c:v>0.38200000000000017</c:v>
                </c:pt>
                <c:pt idx="7">
                  <c:v>0.62400000000000033</c:v>
                </c:pt>
                <c:pt idx="8">
                  <c:v>0.91600000000000004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65B-4CF5-B308-57E16DDB4F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ФБГЕ</c:v>
                </c:pt>
                <c:pt idx="1">
                  <c:v>ФБіП</c:v>
                </c:pt>
                <c:pt idx="2">
                  <c:v>ФКНФМ</c:v>
                </c:pt>
                <c:pt idx="3">
                  <c:v>МФ</c:v>
                </c:pt>
                <c:pt idx="4">
                  <c:v>ФФВС</c:v>
                </c:pt>
                <c:pt idx="5">
                  <c:v>ФУІФЖ</c:v>
                </c:pt>
                <c:pt idx="6">
                  <c:v>ФПІС</c:v>
                </c:pt>
                <c:pt idx="7">
                  <c:v>ПФ</c:v>
                </c:pt>
                <c:pt idx="8">
                  <c:v>ФКМ</c:v>
                </c:pt>
              </c:strCache>
            </c:strRef>
          </c:cat>
          <c:val>
            <c:numRef>
              <c:f>Лист1!$C$2:$C$10</c:f>
              <c:numCache>
                <c:formatCode>0.00%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0.88800000000000001</c:v>
                </c:pt>
                <c:pt idx="3">
                  <c:v>0.9</c:v>
                </c:pt>
                <c:pt idx="4">
                  <c:v>0.97500000000000031</c:v>
                </c:pt>
                <c:pt idx="5" formatCode="0%">
                  <c:v>0.90200000000000002</c:v>
                </c:pt>
                <c:pt idx="6">
                  <c:v>1</c:v>
                </c:pt>
                <c:pt idx="7">
                  <c:v>0.73200000000000032</c:v>
                </c:pt>
                <c:pt idx="8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ФБГЕ</c:v>
                </c:pt>
                <c:pt idx="1">
                  <c:v>ФБіП</c:v>
                </c:pt>
                <c:pt idx="2">
                  <c:v>ФКНФМ</c:v>
                </c:pt>
                <c:pt idx="3">
                  <c:v>МФ</c:v>
                </c:pt>
                <c:pt idx="4">
                  <c:v>ФФВС</c:v>
                </c:pt>
                <c:pt idx="5">
                  <c:v>ФУІФЖ</c:v>
                </c:pt>
                <c:pt idx="6">
                  <c:v>ФПІС</c:v>
                </c:pt>
                <c:pt idx="7">
                  <c:v>ПФ</c:v>
                </c:pt>
                <c:pt idx="8">
                  <c:v>ФКМ</c:v>
                </c:pt>
              </c:strCache>
            </c:strRef>
          </c:cat>
          <c:val>
            <c:numRef>
              <c:f>Лист1!$D$2:$D$10</c:f>
              <c:numCache>
                <c:formatCode>0.00%</c:formatCode>
                <c:ptCount val="9"/>
                <c:pt idx="0">
                  <c:v>0.6750000000000006</c:v>
                </c:pt>
                <c:pt idx="1">
                  <c:v>0.41700000000000015</c:v>
                </c:pt>
                <c:pt idx="2">
                  <c:v>0.33700000000000024</c:v>
                </c:pt>
                <c:pt idx="3">
                  <c:v>0.69199999999999995</c:v>
                </c:pt>
                <c:pt idx="4">
                  <c:v>0.65800000000000036</c:v>
                </c:pt>
                <c:pt idx="5">
                  <c:v>0.67300000000000049</c:v>
                </c:pt>
                <c:pt idx="6">
                  <c:v>0.86200000000000032</c:v>
                </c:pt>
                <c:pt idx="7">
                  <c:v>0.63800000000000034</c:v>
                </c:pt>
                <c:pt idx="8">
                  <c:v>0.84500000000000031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6439168"/>
        <c:axId val="186440704"/>
      </c:barChart>
      <c:catAx>
        <c:axId val="186439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440704"/>
        <c:crosses val="autoZero"/>
        <c:auto val="1"/>
        <c:lblAlgn val="ctr"/>
        <c:lblOffset val="100"/>
        <c:noMultiLvlLbl val="0"/>
      </c:catAx>
      <c:valAx>
        <c:axId val="1864407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43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58A8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EB-48D9-B4AD-7631EEB7559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DEB-48D9-B4AD-7631EEB7559B}"/>
              </c:ext>
            </c:extLst>
          </c:dPt>
          <c:dPt>
            <c:idx val="8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9F-439A-921F-4F5CA19FFAF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9F-439A-921F-4F5CA19FFAFC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58A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D9F-439A-921F-4F5CA19FFA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ПФ</c:v>
                </c:pt>
                <c:pt idx="2">
                  <c:v>ФКМ</c:v>
                </c:pt>
                <c:pt idx="4">
                  <c:v>ФБіП</c:v>
                </c:pt>
                <c:pt idx="6">
                  <c:v>ФКНФМ</c:v>
                </c:pt>
                <c:pt idx="8">
                  <c:v>ФПІС</c:v>
                </c:pt>
                <c:pt idx="10">
                  <c:v>ФУІФЖ</c:v>
                </c:pt>
                <c:pt idx="12">
                  <c:v>МФ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 formatCode="0.00%">
                  <c:v>0.75600000000000034</c:v>
                </c:pt>
                <c:pt idx="2" formatCode="0.00%">
                  <c:v>0.5</c:v>
                </c:pt>
                <c:pt idx="4" formatCode="0.00%">
                  <c:v>0.40700000000000008</c:v>
                </c:pt>
                <c:pt idx="6" formatCode="0.00%">
                  <c:v>0.34900000000000014</c:v>
                </c:pt>
                <c:pt idx="8" formatCode="0.00%">
                  <c:v>0.23400000000000001</c:v>
                </c:pt>
                <c:pt idx="10" formatCode="0.00%">
                  <c:v>0.2</c:v>
                </c:pt>
                <c:pt idx="12" formatCode="0.00%">
                  <c:v>0.18200000000000008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EB-48D9-B4AD-7631EEB755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ПФ</c:v>
                </c:pt>
                <c:pt idx="2">
                  <c:v>ФКМ</c:v>
                </c:pt>
                <c:pt idx="4">
                  <c:v>ФБіП</c:v>
                </c:pt>
                <c:pt idx="6">
                  <c:v>ФКНФМ</c:v>
                </c:pt>
                <c:pt idx="8">
                  <c:v>ФПІС</c:v>
                </c:pt>
                <c:pt idx="10">
                  <c:v>ФУІФЖ</c:v>
                </c:pt>
                <c:pt idx="12">
                  <c:v>МФ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C-B924-4059-9D12-14CABE37B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549376"/>
        <c:axId val="186550912"/>
      </c:barChart>
      <c:catAx>
        <c:axId val="1865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550912"/>
        <c:crosses val="autoZero"/>
        <c:auto val="1"/>
        <c:lblAlgn val="ctr"/>
        <c:lblOffset val="100"/>
        <c:noMultiLvlLbl val="0"/>
      </c:catAx>
      <c:valAx>
        <c:axId val="18655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54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58510972928137E-2"/>
          <c:y val="2.3547397776566056E-2"/>
          <c:w val="0.89787279249417096"/>
          <c:h val="0.854895102832345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залученість до опитування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ФКМ</c:v>
                </c:pt>
                <c:pt idx="1">
                  <c:v>ФБіП</c:v>
                </c:pt>
                <c:pt idx="2">
                  <c:v>ФУІФЖ</c:v>
                </c:pt>
                <c:pt idx="3">
                  <c:v>ФПІС</c:v>
                </c:pt>
                <c:pt idx="4">
                  <c:v>ФКНФМ</c:v>
                </c:pt>
                <c:pt idx="5">
                  <c:v>МФ</c:v>
                </c:pt>
                <c:pt idx="6">
                  <c:v>ПФ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0.5</c:v>
                </c:pt>
                <c:pt idx="1">
                  <c:v>0.40700000000000008</c:v>
                </c:pt>
                <c:pt idx="2">
                  <c:v>0.2</c:v>
                </c:pt>
                <c:pt idx="3">
                  <c:v>0.23400000000000001</c:v>
                </c:pt>
                <c:pt idx="4">
                  <c:v>0.34900000000000014</c:v>
                </c:pt>
                <c:pt idx="5">
                  <c:v>0.18200000000000008</c:v>
                </c:pt>
                <c:pt idx="6">
                  <c:v>0.75600000000000034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5-4530-BC15-3FE442173C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успішність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B32-4893-8216-DFA412B13FC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D7D-41D0-9027-E1BF5F57046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D7D-41D0-9027-E1BF5F5704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ФКМ</c:v>
                </c:pt>
                <c:pt idx="1">
                  <c:v>ФБіП</c:v>
                </c:pt>
                <c:pt idx="2">
                  <c:v>ФУІФЖ</c:v>
                </c:pt>
                <c:pt idx="3">
                  <c:v>ФПІС</c:v>
                </c:pt>
                <c:pt idx="4">
                  <c:v>ФКНФМ</c:v>
                </c:pt>
                <c:pt idx="5">
                  <c:v>МФ</c:v>
                </c:pt>
                <c:pt idx="6">
                  <c:v>ПФ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 formatCode="0.00%">
                  <c:v>0.88900000000000001</c:v>
                </c:pt>
                <c:pt idx="3" formatCode="0.00%">
                  <c:v>0.99199999999999999</c:v>
                </c:pt>
                <c:pt idx="4" formatCode="0.00%">
                  <c:v>1</c:v>
                </c:pt>
                <c:pt idx="5" formatCode="0.00%">
                  <c:v>1</c:v>
                </c:pt>
                <c:pt idx="6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5-4530-BC15-3FE442173C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B32-4893-8216-DFA412B13FC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69,4%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D7D-41D0-9027-E1BF5F5704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ФКМ</c:v>
                </c:pt>
                <c:pt idx="1">
                  <c:v>ФБіП</c:v>
                </c:pt>
                <c:pt idx="2">
                  <c:v>ФУІФЖ</c:v>
                </c:pt>
                <c:pt idx="3">
                  <c:v>ФПІС</c:v>
                </c:pt>
                <c:pt idx="4">
                  <c:v>ФКНФМ</c:v>
                </c:pt>
                <c:pt idx="5">
                  <c:v>МФ</c:v>
                </c:pt>
                <c:pt idx="6">
                  <c:v>ПФ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1</c:v>
                </c:pt>
                <c:pt idx="1">
                  <c:v>0.60000000000000031</c:v>
                </c:pt>
                <c:pt idx="2">
                  <c:v>0.88900000000000001</c:v>
                </c:pt>
                <c:pt idx="3">
                  <c:v>0.95400000000000029</c:v>
                </c:pt>
                <c:pt idx="4">
                  <c:v>0.69399999999999995</c:v>
                </c:pt>
                <c:pt idx="5">
                  <c:v>0.25</c:v>
                </c:pt>
                <c:pt idx="6">
                  <c:v>0.69000000000000028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75-4530-BC15-3FE442173C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6753408"/>
        <c:axId val="186754944"/>
      </c:barChart>
      <c:catAx>
        <c:axId val="18675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754944"/>
        <c:crosses val="autoZero"/>
        <c:auto val="1"/>
        <c:lblAlgn val="ctr"/>
        <c:lblOffset val="100"/>
        <c:noMultiLvlLbl val="0"/>
      </c:catAx>
      <c:valAx>
        <c:axId val="18675494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75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A8C66-EA5B-4DF5-ABB9-46BAECEFC170}" type="datetimeFigureOut">
              <a:rPr lang="uk-UA" smtClean="0"/>
              <a:pPr/>
              <a:t>31.10.2025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DB5E9-78F8-4661-900E-6A66B7459C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416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715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586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200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69BDE-FD43-7B90-CE6F-52D6D808D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24E21C9-F9CE-8D28-7AF4-F777276A1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48810D2-0C1C-BC66-8EA6-EE9A5F711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355BE2-98C8-E7DB-FDD3-46821D4A7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952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DB5E9-78F8-4661-900E-6A66B7459C17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15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31.10.2025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376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31.10.2025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69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31.10.2025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859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31.10.2025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94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31.10.2025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6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31.10.2025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445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31.10.2025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994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31.10.2025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691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31.10.2025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391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31.10.2025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37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31.10.2025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18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994F-20DC-44BD-AAA0-CBF3F40A2F4D}" type="datetimeFigureOut">
              <a:rPr lang="uk-UA" smtClean="0"/>
              <a:pPr/>
              <a:t>31.10.2025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259D-2A81-4B93-8591-84A7E958CF1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696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96" y="963038"/>
            <a:ext cx="11333156" cy="3560323"/>
          </a:xfrm>
        </p:spPr>
        <p:txBody>
          <a:bodyPr anchor="b">
            <a:normAutofit fontScale="90000"/>
          </a:bodyPr>
          <a:lstStyle/>
          <a:p>
            <a:pPr marR="6350" algn="ctr">
              <a:lnSpc>
                <a:spcPct val="150000"/>
              </a:lnSpc>
            </a:pP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 результати опитування здобувачів </a:t>
            </a:r>
            <a:br>
              <a:rPr lang="uk-UA" sz="3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першого (бакалаврського), другого (магістерського) та третього (освітньо-наукового) рівнів вищої освіти </a:t>
            </a:r>
            <a:b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денної, заочної та вечірньої форм навчання</a:t>
            </a:r>
            <a:b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освітніми компонентами ІІ семестру 2024/2025 навчального року </a:t>
            </a:r>
            <a:br>
              <a:rPr lang="uk-UA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</a:br>
            <a:r>
              <a:rPr lang="uk-UA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7752" y="5413944"/>
            <a:ext cx="10515600" cy="1162756"/>
          </a:xfrm>
        </p:spPr>
        <p:txBody>
          <a:bodyPr anchor="t">
            <a:normAutofit/>
          </a:bodyPr>
          <a:lstStyle/>
          <a:p>
            <a:pPr algn="r"/>
            <a:r>
              <a:rPr lang="uk-UA" sz="2000" dirty="0">
                <a:solidFill>
                  <a:schemeClr val="tx1"/>
                </a:solidFill>
              </a:rPr>
              <a:t>Доповідач: керівниця відділу забезпечення якості освіти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</a:rPr>
              <a:t>                       Черкашина Т.О.</a:t>
            </a:r>
          </a:p>
        </p:txBody>
      </p:sp>
    </p:spTree>
    <p:extLst>
      <p:ext uri="{BB962C8B-B14F-4D97-AF65-F5344CB8AC3E}">
        <p14:creationId xmlns:p14="http://schemas.microsoft.com/office/powerpoint/2010/main" val="205847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47AA61-9DA9-D8BA-C222-73FC1E829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F1D54FB0-BD6A-B2B7-31FD-05ABA0FF9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F60AA-9C5E-A229-D172-CC59362A783E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(магістерський) рівень вищої освіти 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1250E82-BECF-C072-7717-B8FCF3AF437F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4928ABC-9F81-1573-CE25-63E237CBC0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643176"/>
              </p:ext>
            </p:extLst>
          </p:nvPr>
        </p:nvGraphicFramePr>
        <p:xfrm>
          <a:off x="315686" y="827314"/>
          <a:ext cx="11549743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2B53F0-8C16-AAA8-2DB3-9D7300565C4A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85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другого (магістерського)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57A634A-D977-005E-7287-A667085B0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874522"/>
              </p:ext>
            </p:extLst>
          </p:nvPr>
        </p:nvGraphicFramePr>
        <p:xfrm>
          <a:off x="767080" y="1356095"/>
          <a:ext cx="10838018" cy="498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516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44C5F4-40DB-7A90-878C-A5CA1FCAA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9C69EBC7-9D6E-3A31-B422-2300A4246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C402E-844E-92D2-9A52-8CFBC0980C35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(магістерський) рівень вищої освіти 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8E7E17-FF37-D9BD-9967-DEB92F7AD08B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F42B142-4C78-ECD3-676D-1DF4EB5F1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507598"/>
              </p:ext>
            </p:extLst>
          </p:nvPr>
        </p:nvGraphicFramePr>
        <p:xfrm>
          <a:off x="315686" y="827314"/>
          <a:ext cx="11549743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D29A57-086C-506C-F814-FB64DE3D5441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74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4183E3-E756-DBC4-3E12-A2AA2C263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D42ECC47-19C4-7D05-6250-C64DBC3DD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13331-D917-ECB6-EAE1-9D26C6E5334F}"/>
              </a:ext>
            </a:extLst>
          </p:cNvPr>
          <p:cNvSpPr txBox="1"/>
          <p:nvPr/>
        </p:nvSpPr>
        <p:spPr>
          <a:xfrm>
            <a:off x="767080" y="574461"/>
            <a:ext cx="106578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третього (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-наукового) рівня вищої освіти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CAF5DD-CE50-6888-0F6E-7B93DE28F732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EB366FA-A1BD-3506-F8A5-00D3E4F71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7081268"/>
              </p:ext>
            </p:extLst>
          </p:nvPr>
        </p:nvGraphicFramePr>
        <p:xfrm>
          <a:off x="429503" y="1241796"/>
          <a:ext cx="11548509" cy="438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06F8A2-15FB-B1C5-AA62-B4D53061267D}"/>
              </a:ext>
            </a:extLst>
          </p:cNvPr>
          <p:cNvSpPr txBox="1"/>
          <p:nvPr/>
        </p:nvSpPr>
        <p:spPr>
          <a:xfrm>
            <a:off x="2336299" y="5894303"/>
            <a:ext cx="94202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ФКНФМ не було створено опитування за закритими журналами</a:t>
            </a:r>
          </a:p>
        </p:txBody>
      </p:sp>
    </p:spTree>
    <p:extLst>
      <p:ext uri="{BB962C8B-B14F-4D97-AF65-F5344CB8AC3E}">
        <p14:creationId xmlns:p14="http://schemas.microsoft.com/office/powerpoint/2010/main" val="101054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8B8FEC-D91D-E1E3-7234-39BF13B3E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B1618770-6830-6088-FEB7-CC7C0C210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9CB8C-4506-EFF4-98CA-E95EC41CDC7E}"/>
              </a:ext>
            </a:extLst>
          </p:cNvPr>
          <p:cNvSpPr txBox="1"/>
          <p:nvPr/>
        </p:nvSpPr>
        <p:spPr>
          <a:xfrm>
            <a:off x="756194" y="553642"/>
            <a:ext cx="110983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(</a:t>
            </a:r>
            <a:r>
              <a:rPr lang="uk-UA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-науковий) рівень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endPara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26114A-D3A8-0A6A-9836-DC76B4D5965C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F67E83-9647-EF3B-A4A0-62F338AFA1FF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9A849D2E-FB46-467F-01F9-AB96AC375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280056"/>
              </p:ext>
            </p:extLst>
          </p:nvPr>
        </p:nvGraphicFramePr>
        <p:xfrm>
          <a:off x="466928" y="968829"/>
          <a:ext cx="11229354" cy="567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1569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152400" y="497368"/>
            <a:ext cx="11887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350" indent="349250"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Середній бал оцінювання якості викладання НПП  </a:t>
            </a:r>
            <a:endParaRPr lang="uk-UA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Диаграмма 6">
            <a:extLst>
              <a:ext uri="{FF2B5EF4-FFF2-40B4-BE49-F238E27FC236}">
                <a16:creationId xmlns:a16="http://schemas.microsoft.com/office/drawing/2014/main" id="{D6885D4B-CB0C-496B-335F-A64F6C673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88288"/>
              </p:ext>
            </p:extLst>
          </p:nvPr>
        </p:nvGraphicFramePr>
        <p:xfrm>
          <a:off x="457200" y="982981"/>
          <a:ext cx="10680970" cy="561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444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x-none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152400" y="515406"/>
            <a:ext cx="1218266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ctr">
              <a:lnSpc>
                <a:spcPct val="150000"/>
              </a:lnSpc>
              <a:spcAft>
                <a:spcPts val="1000"/>
              </a:spcAft>
            </a:pP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Освітні програми, які проходитимуть процедуру акредитації у весняному семестрі 2025/2026 </a:t>
            </a:r>
            <a:r>
              <a:rPr lang="uk-UA" sz="20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uk-UA" sz="20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 «Медицина» другого (магістерського) рівня вищої освіти</a:t>
            </a:r>
            <a:endParaRPr lang="uk-UA" sz="20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1285C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6350" lvl="0" indent="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1285C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1285C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3" name="Google Shape;230;p18">
            <a:extLst>
              <a:ext uri="{FF2B5EF4-FFF2-40B4-BE49-F238E27FC236}">
                <a16:creationId xmlns:a16="http://schemas.microsoft.com/office/drawing/2014/main" id="{DE49BEB5-5F14-2D21-3A70-A17673C14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332480"/>
              </p:ext>
            </p:extLst>
          </p:nvPr>
        </p:nvGraphicFramePr>
        <p:xfrm>
          <a:off x="0" y="1481825"/>
          <a:ext cx="12192000" cy="552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2431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49291B-555F-686C-4E76-FFCFF3DE1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99F793-D413-82A0-9E39-4BBC86D6A8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711"/>
            <a:ext cx="12192000" cy="36576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735D45-40DB-3A2F-D70B-F4341CEC5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6" y="3845489"/>
            <a:ext cx="11132340" cy="2358237"/>
          </a:xfrm>
          <a:prstGeom prst="rect">
            <a:avLst/>
          </a:prstGeom>
        </p:spPr>
      </p:pic>
      <p:sp>
        <p:nvSpPr>
          <p:cNvPr id="7" name="Объект 7">
            <a:extLst>
              <a:ext uri="{FF2B5EF4-FFF2-40B4-BE49-F238E27FC236}">
                <a16:creationId xmlns:a16="http://schemas.microsoft.com/office/drawing/2014/main" id="{BD7ADA53-04CB-6135-1F48-0C3D3619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51" y="512679"/>
            <a:ext cx="11765097" cy="67103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BFC725-933E-431F-9A61-A40DD3B23F61}"/>
              </a:ext>
            </a:extLst>
          </p:cNvPr>
          <p:cNvSpPr/>
          <p:nvPr/>
        </p:nvSpPr>
        <p:spPr>
          <a:xfrm>
            <a:off x="0" y="1327171"/>
            <a:ext cx="11931265" cy="656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80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Затвердити результати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опитування здобувачів першого (бакалаврського), другого (магістерського) та третього (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-наукового) рівнів вищої освіти денної, заочної та вечірньої форм навчання за освітніми компонентами ІІ семестру 2024/2025 навчального року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arenR"/>
              <a:tabLst>
                <a:tab pos="180340" algn="l"/>
              </a:tabLst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Науково-педагогічним працівникам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які мають навантаження у І семестрі 2025/2026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обов’язково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закрити цифрові журнали та створити о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питування за освітніми компонентами на платформі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KSU24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31 грудня 2025 року.</a:t>
            </a:r>
          </a:p>
          <a:p>
            <a:pPr marL="358775" indent="-358775" algn="just">
              <a:spcAft>
                <a:spcPts val="800"/>
              </a:spcAft>
              <a:tabLst>
                <a:tab pos="180340" algn="l"/>
              </a:tabLst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Гарантам освітніх програм усіх рівнів вищої освіти:</a:t>
            </a:r>
          </a:p>
          <a:p>
            <a:pPr marL="358775" algn="just">
              <a:spcAft>
                <a:spcPts val="800"/>
              </a:spcAft>
              <a:tabLst>
                <a:tab pos="180340" algn="l"/>
              </a:tabLst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забезпечити у кінці І семестру 2025/2026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проходження здобувачами відповідних освітніх програм опитування за ОК на платформі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KSU24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58775" indent="144463" algn="just">
              <a:spcAft>
                <a:spcPts val="800"/>
              </a:spcAft>
              <a:buFontTx/>
              <a:buChar char="-"/>
              <a:tabLst>
                <a:tab pos="180340" algn="l"/>
              </a:tabLst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розглянути та обговорити результати опитування здобувачів за ОК ІІ семестру 2024/2025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засіданнях кафедр, засіданнях робочих груп ОП, науково-методичних та вчених радах факультетів у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листопаді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 з</a:t>
            </a:r>
            <a:r>
              <a:rPr lang="uk-UA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подальшим врахуванням результатів опитування в удосконаленні загального змісту освітніх компонент та покращення якості їх викладання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58775" indent="144463" algn="just">
              <a:spcAft>
                <a:spcPts val="800"/>
              </a:spcAft>
              <a:buFontTx/>
              <a:buChar char="-"/>
              <a:tabLst>
                <a:tab pos="180340" algn="l"/>
              </a:tabLst>
            </a:pP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відповідно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цільових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показників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Херсонського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державного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університету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до 31 грудня 2025 року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забезпечити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залученість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здобувачів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анонімних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опитувань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менше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60% (до 31 грудня 2026 року – 62%).</a:t>
            </a:r>
            <a:endParaRPr lang="uk-UA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0" indent="-358775" algn="just">
              <a:tabLst>
                <a:tab pos="180340" algn="l"/>
              </a:tabLst>
            </a:pPr>
            <a:endParaRPr lang="uk-UA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9750" indent="-285750" algn="just">
              <a:spcAft>
                <a:spcPts val="800"/>
              </a:spcAft>
              <a:buFontTx/>
              <a:buChar char="-"/>
              <a:tabLst>
                <a:tab pos="180340" algn="l"/>
              </a:tabLst>
            </a:pPr>
            <a:endParaRPr lang="uk-UA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indent="-36000" algn="just">
              <a:spcAft>
                <a:spcPts val="800"/>
              </a:spcAft>
              <a:tabLst>
                <a:tab pos="180340" algn="l"/>
              </a:tabLst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801FFB-6AF5-34CA-493F-0D785C244931}"/>
              </a:ext>
            </a:extLst>
          </p:cNvPr>
          <p:cNvSpPr txBox="1"/>
          <p:nvPr/>
        </p:nvSpPr>
        <p:spPr>
          <a:xfrm>
            <a:off x="5885234" y="7850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6992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3B44BF-B631-4C35-15C9-102116BD6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A40C5C-0F46-14BA-917E-6007793F6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711"/>
            <a:ext cx="12192000" cy="36576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F9EB60-4E02-BDF0-23BB-3B9A6DE12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6" y="3845489"/>
            <a:ext cx="11132340" cy="2358237"/>
          </a:xfrm>
          <a:prstGeom prst="rect">
            <a:avLst/>
          </a:prstGeom>
        </p:spPr>
      </p:pic>
      <p:sp>
        <p:nvSpPr>
          <p:cNvPr id="7" name="Объект 7">
            <a:extLst>
              <a:ext uri="{FF2B5EF4-FFF2-40B4-BE49-F238E27FC236}">
                <a16:creationId xmlns:a16="http://schemas.microsoft.com/office/drawing/2014/main" id="{6ACD5143-2438-EE69-7B54-0BA680E0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51" y="512679"/>
            <a:ext cx="11765097" cy="67103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63A74F3-C6B4-C9EB-4C74-B1837BBC334E}"/>
              </a:ext>
            </a:extLst>
          </p:cNvPr>
          <p:cNvSpPr/>
          <p:nvPr/>
        </p:nvSpPr>
        <p:spPr>
          <a:xfrm>
            <a:off x="0" y="1487944"/>
            <a:ext cx="11931265" cy="567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 algn="just">
              <a:tabLst>
                <a:tab pos="18034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Деканам факультетів та завідувачам кафедр: </a:t>
            </a:r>
          </a:p>
          <a:p>
            <a:pPr marL="534988" indent="-174625" algn="just">
              <a:tabLst>
                <a:tab pos="180340" algn="l"/>
              </a:tabLst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забезпечити закриття цифрових журналів та створення о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питування за освітніми компонентами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сіма науково-педагогічними працівниками, що мають навантаження у І семестрі 2025/2026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на платформі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KSU24</a:t>
            </a:r>
            <a:endParaRPr lang="uk-UA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indent="-539750" algn="just">
              <a:tabLst>
                <a:tab pos="180340" algn="l"/>
              </a:tabLst>
            </a:pPr>
            <a:endParaRPr lang="uk-UA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 indent="-358775" algn="just">
              <a:tabLst>
                <a:tab pos="180340" algn="l"/>
              </a:tabLst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Керівниці відділу забезпечення якості освіти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Черкашиній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Т.О.:</a:t>
            </a:r>
          </a:p>
          <a:p>
            <a:pPr marL="701675" lvl="0" indent="-342900" algn="just">
              <a:buFontTx/>
              <a:buChar char="-"/>
              <a:tabLst>
                <a:tab pos="180340" algn="l"/>
              </a:tabLst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проконтролювати у кінці І семестру 202/2026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закриття цифрових журналів та створення о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питування за освітніми компонентами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сіма науково-педагогічними працівниками, що мають навантаження у І семестрі 2025/2026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платформі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KSU24</a:t>
            </a:r>
          </a:p>
          <a:p>
            <a:pPr marL="701675" lvl="0" indent="-342900" algn="just">
              <a:buFontTx/>
              <a:buChar char="-"/>
              <a:tabLst>
                <a:tab pos="180340" algn="l"/>
              </a:tabLst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пільно із відділом цифрової інфраструктури знайти та реалізувати рішення, у тому числі, й технічні, які б сприяли зниженню кількості нестворених опитувань за цифровими журналами з освітніх компонент та зростанню відсотку залучених до опитування здобувачів</a:t>
            </a:r>
          </a:p>
          <a:p>
            <a:pPr marL="701675" lvl="0" indent="-342900" algn="just">
              <a:buFontTx/>
              <a:buChar char="-"/>
              <a:tabLst>
                <a:tab pos="180340" algn="l"/>
              </a:tabLst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забезпечити оприлюднення результатів опитування здобувачів вищої освіти за освітніми компонентами І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семестру 2024/2025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сторінці відділу забезпечення якості освіти </a:t>
            </a:r>
            <a:r>
              <a:rPr lang="uk-UA" sz="20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вебсайту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університету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lvl="0" algn="just">
              <a:tabLst>
                <a:tab pos="180340" algn="l"/>
              </a:tabLst>
            </a:pPr>
            <a:endParaRPr lang="uk-UA" sz="20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9750" indent="-285750" algn="just">
              <a:spcAft>
                <a:spcPts val="800"/>
              </a:spcAft>
              <a:buFontTx/>
              <a:buChar char="-"/>
              <a:tabLst>
                <a:tab pos="180340" algn="l"/>
              </a:tabLst>
            </a:pPr>
            <a:endParaRPr lang="uk-UA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indent="-36000" algn="just">
              <a:spcAft>
                <a:spcPts val="800"/>
              </a:spcAft>
              <a:tabLst>
                <a:tab pos="180340" algn="l"/>
              </a:tabLst>
            </a:pP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53C506-6E06-39B6-9B21-8989C1542C48}"/>
              </a:ext>
            </a:extLst>
          </p:cNvPr>
          <p:cNvSpPr txBox="1"/>
          <p:nvPr/>
        </p:nvSpPr>
        <p:spPr>
          <a:xfrm>
            <a:off x="5885234" y="7850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235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2F6F6EF-514E-A4F6-0AF3-95BA90581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0357"/>
              </p:ext>
            </p:extLst>
          </p:nvPr>
        </p:nvGraphicFramePr>
        <p:xfrm>
          <a:off x="501785" y="1481825"/>
          <a:ext cx="10663136" cy="44677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65784">
                  <a:extLst>
                    <a:ext uri="{9D8B030D-6E8A-4147-A177-3AD203B41FA5}">
                      <a16:colId xmlns:a16="http://schemas.microsoft.com/office/drawing/2014/main" val="3954875161"/>
                    </a:ext>
                  </a:extLst>
                </a:gridCol>
                <a:gridCol w="2665784">
                  <a:extLst>
                    <a:ext uri="{9D8B030D-6E8A-4147-A177-3AD203B41FA5}">
                      <a16:colId xmlns:a16="http://schemas.microsoft.com/office/drawing/2014/main" val="417682184"/>
                    </a:ext>
                  </a:extLst>
                </a:gridCol>
                <a:gridCol w="2665784">
                  <a:extLst>
                    <a:ext uri="{9D8B030D-6E8A-4147-A177-3AD203B41FA5}">
                      <a16:colId xmlns:a16="http://schemas.microsoft.com/office/drawing/2014/main" val="137051676"/>
                    </a:ext>
                  </a:extLst>
                </a:gridCol>
                <a:gridCol w="2665784">
                  <a:extLst>
                    <a:ext uri="{9D8B030D-6E8A-4147-A177-3AD203B41FA5}">
                      <a16:colId xmlns:a16="http://schemas.microsoft.com/office/drawing/2014/main" val="2198400086"/>
                    </a:ext>
                  </a:extLst>
                </a:gridCol>
              </a:tblGrid>
              <a:tr h="738212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РВО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Заплановано анкет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Заповнено анкет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(кількість)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Заповнено анкет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</a:rPr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035236"/>
                  </a:ext>
                </a:extLst>
              </a:tr>
              <a:tr h="1370965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Перший (бакалаврський)</a:t>
                      </a:r>
                    </a:p>
                    <a:p>
                      <a:pPr algn="ctr"/>
                      <a:endParaRPr lang="uk-UA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Денна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12820</a:t>
                      </a:r>
                    </a:p>
                    <a:p>
                      <a:endParaRPr lang="uk-UA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Заочна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1682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Денна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2502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Заочна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Денна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19,5%</a:t>
                      </a:r>
                    </a:p>
                    <a:p>
                      <a:endParaRPr lang="uk-UA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Заочна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16,1%</a:t>
                      </a:r>
                    </a:p>
                    <a:p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29124"/>
                  </a:ext>
                </a:extLst>
              </a:tr>
              <a:tr h="1304009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Другий </a:t>
                      </a:r>
                    </a:p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(магістерський)</a:t>
                      </a:r>
                    </a:p>
                    <a:p>
                      <a:pPr algn="ctr"/>
                      <a:endParaRPr lang="uk-UA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Денна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3122</a:t>
                      </a:r>
                    </a:p>
                    <a:p>
                      <a:endParaRPr lang="uk-UA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Заочна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Денна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1259</a:t>
                      </a:r>
                    </a:p>
                    <a:p>
                      <a:endParaRPr lang="uk-UA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Заочна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453</a:t>
                      </a:r>
                    </a:p>
                    <a:p>
                      <a:endParaRPr lang="uk-UA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Денна – 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40,3%</a:t>
                      </a:r>
                    </a:p>
                    <a:p>
                      <a:endParaRPr lang="uk-UA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uk-UA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Заочна</a:t>
                      </a:r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– 40,3%</a:t>
                      </a:r>
                    </a:p>
                    <a:p>
                      <a:endParaRPr lang="uk-U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496996"/>
                  </a:ext>
                </a:extLst>
              </a:tr>
              <a:tr h="1054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Третій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uk-UA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освітньо</a:t>
                      </a:r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-науковий)</a:t>
                      </a:r>
                    </a:p>
                    <a:p>
                      <a:pPr algn="ctr"/>
                      <a:endParaRPr lang="uk-UA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983260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D4F1F3D-1745-284B-4062-58BB64AD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9" y="493438"/>
            <a:ext cx="10515600" cy="62524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Залученість здобувачів до опитування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6D6E8C8-62D2-752E-F6C5-3D48C022C9ED}"/>
              </a:ext>
            </a:extLst>
          </p:cNvPr>
          <p:cNvSpPr txBox="1">
            <a:spLocks/>
          </p:cNvSpPr>
          <p:nvPr/>
        </p:nvSpPr>
        <p:spPr>
          <a:xfrm>
            <a:off x="3852154" y="6067869"/>
            <a:ext cx="6935822" cy="593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uk-UA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журналами не було створено опитування</a:t>
            </a:r>
          </a:p>
        </p:txBody>
      </p:sp>
    </p:spTree>
    <p:extLst>
      <p:ext uri="{BB962C8B-B14F-4D97-AF65-F5344CB8AC3E}">
        <p14:creationId xmlns:p14="http://schemas.microsoft.com/office/powerpoint/2010/main" val="424702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FB1299-1536-5243-8A1A-1B97B21E9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C0232FE-1380-E271-E988-3B7098612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F8665FA-F122-5235-9286-339C6810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9" y="493438"/>
            <a:ext cx="10515600" cy="62524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Журнали, за якими (не) було створено опитування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B420861-1DC7-931F-F40E-0CC7DF686A50}"/>
              </a:ext>
            </a:extLst>
          </p:cNvPr>
          <p:cNvSpPr txBox="1">
            <a:spLocks/>
          </p:cNvSpPr>
          <p:nvPr/>
        </p:nvSpPr>
        <p:spPr>
          <a:xfrm>
            <a:off x="3852154" y="6067869"/>
            <a:ext cx="6935822" cy="593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uk-UA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DC15733-0345-3380-4266-587ACEB8B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77253"/>
              </p:ext>
            </p:extLst>
          </p:nvPr>
        </p:nvGraphicFramePr>
        <p:xfrm>
          <a:off x="760379" y="1161321"/>
          <a:ext cx="10291864" cy="54999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8373">
                  <a:extLst>
                    <a:ext uri="{9D8B030D-6E8A-4147-A177-3AD203B41FA5}">
                      <a16:colId xmlns:a16="http://schemas.microsoft.com/office/drawing/2014/main" val="2204066727"/>
                    </a:ext>
                  </a:extLst>
                </a:gridCol>
                <a:gridCol w="1879383">
                  <a:extLst>
                    <a:ext uri="{9D8B030D-6E8A-4147-A177-3AD203B41FA5}">
                      <a16:colId xmlns:a16="http://schemas.microsoft.com/office/drawing/2014/main" val="3507578981"/>
                    </a:ext>
                  </a:extLst>
                </a:gridCol>
                <a:gridCol w="2237362">
                  <a:extLst>
                    <a:ext uri="{9D8B030D-6E8A-4147-A177-3AD203B41FA5}">
                      <a16:colId xmlns:a16="http://schemas.microsoft.com/office/drawing/2014/main" val="17899595"/>
                    </a:ext>
                  </a:extLst>
                </a:gridCol>
                <a:gridCol w="2058373">
                  <a:extLst>
                    <a:ext uri="{9D8B030D-6E8A-4147-A177-3AD203B41FA5}">
                      <a16:colId xmlns:a16="http://schemas.microsoft.com/office/drawing/2014/main" val="3296081928"/>
                    </a:ext>
                  </a:extLst>
                </a:gridCol>
                <a:gridCol w="2058373">
                  <a:extLst>
                    <a:ext uri="{9D8B030D-6E8A-4147-A177-3AD203B41FA5}">
                      <a16:colId xmlns:a16="http://schemas.microsoft.com/office/drawing/2014/main" val="1209821923"/>
                    </a:ext>
                  </a:extLst>
                </a:gridCol>
              </a:tblGrid>
              <a:tr h="939721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Кіль-</a:t>
                      </a: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лекційних журналів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Кіль-</a:t>
                      </a:r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семінарських/</a:t>
                      </a:r>
                    </a:p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створено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587036"/>
                  </a:ext>
                </a:extLst>
              </a:tr>
              <a:tr h="456022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267677"/>
                  </a:ext>
                </a:extLst>
              </a:tr>
              <a:tr h="456022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ФБГЕ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48258"/>
                  </a:ext>
                </a:extLst>
              </a:tr>
              <a:tr h="456022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ФКНФМ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891471"/>
                  </a:ext>
                </a:extLst>
              </a:tr>
              <a:tr h="456022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ФФВС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109704"/>
                  </a:ext>
                </a:extLst>
              </a:tr>
              <a:tr h="456022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382741"/>
                  </a:ext>
                </a:extLst>
              </a:tr>
              <a:tr h="456022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ФУІФЖ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899768"/>
                  </a:ext>
                </a:extLst>
              </a:tr>
              <a:tr h="456022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ФБІП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414808"/>
                  </a:ext>
                </a:extLst>
              </a:tr>
              <a:tr h="456022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ФКМ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478724"/>
                  </a:ext>
                </a:extLst>
              </a:tr>
              <a:tr h="456022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ФПІС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638331"/>
                  </a:ext>
                </a:extLst>
              </a:tr>
              <a:tr h="456022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Всього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758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36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A8A632-053B-9AB5-70E6-38E663123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2FAEFEA1-0666-9E8D-A343-9E27A5712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B253-BAE0-9C10-C68D-F791365AF351}"/>
              </a:ext>
            </a:extLst>
          </p:cNvPr>
          <p:cNvSpPr txBox="1"/>
          <p:nvPr/>
        </p:nvSpPr>
        <p:spPr>
          <a:xfrm>
            <a:off x="1385082" y="611057"/>
            <a:ext cx="95638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Динаміка відсотка залучення здобувачів до опитування</a:t>
            </a:r>
            <a:endParaRPr lang="uk-UA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394BD9E-1942-7687-3951-D66DD2F87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380131"/>
              </p:ext>
            </p:extLst>
          </p:nvPr>
        </p:nvGraphicFramePr>
        <p:xfrm>
          <a:off x="924126" y="1273027"/>
          <a:ext cx="11001983" cy="522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723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першого (бакалаврського)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042693E-B467-38C6-6069-2D9A39226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690175"/>
              </p:ext>
            </p:extLst>
          </p:nvPr>
        </p:nvGraphicFramePr>
        <p:xfrm>
          <a:off x="578365" y="1491012"/>
          <a:ext cx="11091665" cy="500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63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DFDC24-3E26-95CE-77C0-3F896CDDE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297D5CE1-9496-DA8D-5179-A83C7B2F7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C7127-8AC1-1303-BA3D-4EC640F64888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(бакалаврський) рівень вищої освіти 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2D1356C-4D79-FFEF-8804-81397E05D619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2924459-66D2-4370-EEC8-043788F2E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3108"/>
              </p:ext>
            </p:extLst>
          </p:nvPr>
        </p:nvGraphicFramePr>
        <p:xfrm>
          <a:off x="315687" y="827314"/>
          <a:ext cx="10896598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680C5A4-FB57-6B48-3AFC-B2135B48BB29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351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першого (бакалаврського)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4DDEB12-C22C-9054-FE0C-5B3F89A17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909388"/>
              </p:ext>
            </p:extLst>
          </p:nvPr>
        </p:nvGraphicFramePr>
        <p:xfrm>
          <a:off x="578365" y="1245871"/>
          <a:ext cx="11091665" cy="500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728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D6D90-FDC5-7DAA-74F6-B5BB53153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72D8F03-EE20-6623-53C5-4DFA1282E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FC75C-537D-1F99-B96C-8DC169CEDF71}"/>
              </a:ext>
            </a:extLst>
          </p:cNvPr>
          <p:cNvSpPr txBox="1"/>
          <p:nvPr/>
        </p:nvSpPr>
        <p:spPr>
          <a:xfrm>
            <a:off x="767080" y="574461"/>
            <a:ext cx="1109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(бакалаврський) рівень вищої освіти (заочна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C3D2B0-3B47-7449-D3A9-61D1A00C2B8E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3416FB6-4F28-E1D9-F800-0DBAE88BDA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512256"/>
              </p:ext>
            </p:extLst>
          </p:nvPr>
        </p:nvGraphicFramePr>
        <p:xfrm>
          <a:off x="315686" y="827314"/>
          <a:ext cx="11549743" cy="593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AA9EE7-269A-A791-5D5A-5B272F28A324}"/>
              </a:ext>
            </a:extLst>
          </p:cNvPr>
          <p:cNvSpPr/>
          <p:nvPr/>
        </p:nvSpPr>
        <p:spPr>
          <a:xfrm>
            <a:off x="578365" y="6313714"/>
            <a:ext cx="2066864" cy="5442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538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A3EC3699-902A-48CE-A3D5-74EB6EFEC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733" y="1481825"/>
            <a:ext cx="8584576" cy="7867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uk-UA" altLang="x-none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43C5-32DF-60E4-E70C-93065968272B}"/>
              </a:ext>
            </a:extLst>
          </p:cNvPr>
          <p:cNvSpPr txBox="1"/>
          <p:nvPr/>
        </p:nvSpPr>
        <p:spPr>
          <a:xfrm>
            <a:off x="767080" y="574461"/>
            <a:ext cx="10657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проанкетованих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другого (магістерського) рівня вищої освіти </a:t>
            </a:r>
          </a:p>
          <a:p>
            <a:pPr algn="ctr" rtl="0">
              <a:defRPr sz="1400" b="1" i="0" u="none" strike="noStrike" kern="1200" spc="0" baseline="0">
                <a:solidFill>
                  <a:srgbClr val="01285C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(денна форма навчання)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560D91C-2B64-CE93-D339-8D1912A117FA}"/>
              </a:ext>
            </a:extLst>
          </p:cNvPr>
          <p:cNvSpPr/>
          <p:nvPr/>
        </p:nvSpPr>
        <p:spPr>
          <a:xfrm>
            <a:off x="578365" y="1361440"/>
            <a:ext cx="395121" cy="259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115E5A7-3A8F-EADA-8CE1-92F3AC1F4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113602"/>
              </p:ext>
            </p:extLst>
          </p:nvPr>
        </p:nvGraphicFramePr>
        <p:xfrm>
          <a:off x="767080" y="1386449"/>
          <a:ext cx="10838018" cy="498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9121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1285C"/>
      </a:dk1>
      <a:lt1>
        <a:srgbClr val="FFFFFF"/>
      </a:lt1>
      <a:dk2>
        <a:srgbClr val="003E75"/>
      </a:dk2>
      <a:lt2>
        <a:srgbClr val="F6E342"/>
      </a:lt2>
      <a:accent1>
        <a:srgbClr val="0058A8"/>
      </a:accent1>
      <a:accent2>
        <a:srgbClr val="3FA9F5"/>
      </a:accent2>
      <a:accent3>
        <a:srgbClr val="F6E342"/>
      </a:accent3>
      <a:accent4>
        <a:srgbClr val="75BDFF"/>
      </a:accent4>
      <a:accent5>
        <a:srgbClr val="6B6B6B"/>
      </a:accent5>
      <a:accent6>
        <a:srgbClr val="414141"/>
      </a:accent6>
      <a:hlink>
        <a:srgbClr val="FFFFFF"/>
      </a:hlink>
      <a:folHlink>
        <a:srgbClr val="FFFFFF"/>
      </a:folHlink>
    </a:clrScheme>
    <a:fontScheme name="KSU Ukraine">
      <a:majorFont>
        <a:latin typeface="Helvetica Bold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8085</TotalTime>
  <Words>779</Words>
  <Application>Microsoft Office PowerPoint</Application>
  <PresentationFormat>Широкий екран</PresentationFormat>
  <Paragraphs>189</Paragraphs>
  <Slides>18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Helvetica</vt:lpstr>
      <vt:lpstr>Helvetica Bold</vt:lpstr>
      <vt:lpstr>Times New Roman</vt:lpstr>
      <vt:lpstr>Тема Office</vt:lpstr>
      <vt:lpstr>Про результати опитування здобувачів  першого (бакалаврського), другого (магістерського) та третього (освітньо-наукового) рівнів вищої освіти  денної, заочної та вечірньої форм навчання за освітніми компонентами ІІ семестру 2024/2025 навчального року   </vt:lpstr>
      <vt:lpstr>Залученість здобувачів до опитування</vt:lpstr>
      <vt:lpstr>Журнали, за якими (не) було створено опитування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Проєкт рішення:</vt:lpstr>
      <vt:lpstr>Проєкт рішення: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Головна тема презентації на 2 строчки</dc:title>
  <dc:creator>Учетная запись Майкрософт</dc:creator>
  <cp:lastModifiedBy>Черкашина Тетяна Олександрівна</cp:lastModifiedBy>
  <cp:revision>304</cp:revision>
  <dcterms:created xsi:type="dcterms:W3CDTF">2022-07-21T13:42:41Z</dcterms:created>
  <dcterms:modified xsi:type="dcterms:W3CDTF">2025-10-31T08:11:47Z</dcterms:modified>
</cp:coreProperties>
</file>