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79" r:id="rId3"/>
    <p:sldId id="282" r:id="rId4"/>
    <p:sldId id="281" r:id="rId5"/>
    <p:sldId id="280" r:id="rId6"/>
    <p:sldId id="283" r:id="rId7"/>
    <p:sldId id="258" r:id="rId8"/>
    <p:sldId id="278" r:id="rId9"/>
    <p:sldId id="259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995E2-36D2-4B60-89A6-3E0D9A76F206}" v="1" dt="2025-03-16T13:17:49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620"/>
  </p:normalViewPr>
  <p:slideViewPr>
    <p:cSldViewPr snapToGrid="0">
      <p:cViewPr varScale="1">
        <p:scale>
          <a:sx n="98" d="100"/>
          <a:sy n="98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5:58:57.3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8 24575,'-3'-4'0,"2"0"0,-3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5:58:58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 24575,'0'-8'0,"0"3"0,0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5:59:02.1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01:41.089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0 90 8027,'45'-24'0,"0"0"0,36-17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6:02:20.477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8027,'0'0'0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D4EA-E1D3-9845-BD76-B65EED635B0C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268EF-9841-2146-B97B-A5C3421529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01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71;p3:notes">
            <a:extLst>
              <a:ext uri="{FF2B5EF4-FFF2-40B4-BE49-F238E27FC236}">
                <a16:creationId xmlns:a16="http://schemas.microsoft.com/office/drawing/2014/main" id="{6265DDA5-6222-826C-57F4-39F6911D9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0419" name="Google Shape;72;p3:notes">
            <a:extLst>
              <a:ext uri="{FF2B5EF4-FFF2-40B4-BE49-F238E27FC236}">
                <a16:creationId xmlns:a16="http://schemas.microsoft.com/office/drawing/2014/main" id="{3F4465C9-0DB7-CC21-3A78-7C866F5D2BB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8C442-AAED-9FF7-8A94-02C3F027E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B6C8D4-24F5-B04A-6537-C6E270C71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C13A-BAE8-8B1C-BCB4-7256E49D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37F7B-72DD-AB44-EE89-4D002B86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866F4-651D-C1EB-D5A1-10EF2569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398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A21D1-56EF-88FC-13A8-AA261372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19B7AB-0E71-7146-CCE6-A4BE1BDCB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03E2C-0B30-4E27-12DC-DCA6837A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A97C8-D361-9E81-9ABC-219C5716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44A49-0337-D17B-5729-CEB9EB51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74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C8CC06-64E2-044D-0058-E6CB83A63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24AF4-24BB-8A19-FD51-9120F9961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BFB0F-8945-9B25-2F0E-76585754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0EE32-88A1-D1DB-FC9C-D71A1BF6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221B66-1E4F-C31E-440B-0EC0BB85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30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презентації">
  <p:cSld name="Заголовок презентації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 txBox="1">
            <a:spLocks noGrp="1"/>
          </p:cNvSpPr>
          <p:nvPr>
            <p:ph type="ctrTitle"/>
          </p:nvPr>
        </p:nvSpPr>
        <p:spPr>
          <a:xfrm>
            <a:off x="1524000" y="3973690"/>
            <a:ext cx="9144000" cy="132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ubTitle" idx="1"/>
          </p:nvPr>
        </p:nvSpPr>
        <p:spPr>
          <a:xfrm>
            <a:off x="1524000" y="5486400"/>
            <a:ext cx="9144000" cy="756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30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овий з графіком">
  <p:cSld name="Текстовий з графіком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824090" y="1219199"/>
            <a:ext cx="3788103" cy="104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824090" y="2664179"/>
            <a:ext cx="3788103" cy="35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263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вершаючий слайд">
  <p:cSld name="Завершаючи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831851" y="1709738"/>
            <a:ext cx="5227306" cy="272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body" idx="1"/>
          </p:nvPr>
        </p:nvSpPr>
        <p:spPr>
          <a:xfrm>
            <a:off x="8380326" y="4109776"/>
            <a:ext cx="2967124" cy="197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63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7887F-BC35-811E-1D10-8C91DF53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80AC3-2635-BAED-3E03-B87E7EBC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60645-0E5C-7567-4715-CBFD594C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80D58-90E2-D3C4-B3B0-79115A96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6F3D2-702F-136C-AEE2-286A08A9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52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97460-C1B9-8C23-899D-32685453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58E6EB-9522-8BEC-D576-0DC56DACD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C7903-2C32-BBFF-FC1D-ADB39387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F9B60-2EE1-05C6-059E-544BF4FA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B4B78-A7B4-5DC0-B2DA-D0EF2ACC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37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8F897-2585-8E3A-F571-E14616E4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2BEF8-1B68-9AAA-34EA-7223C4D9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1F4C9-85F8-A2EC-A967-3B6AD1BDB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F40C0-FC0B-0593-305E-A1DE686D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DDA4B-B725-CFCC-BADF-C2450B2F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0E228A-5DAB-380C-1021-2ACA66C0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65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7E0BB-9CB1-94C4-08B5-D22CA14A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AB18E-6CD2-14BF-6110-C313F2574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5B9DF4-7670-A24F-384B-0586863D9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D5CF05-5679-8EE9-109D-A923038B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CC5C6-E018-C0FF-1B8A-351EFA47F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9FA3D5-355C-A8B7-3381-FEB656C3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E8A0A4-CAB4-16E1-AD86-79B44FB12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AD5F51-39E1-226B-2ACE-B31B0606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01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6A69E-F0ED-01A4-511F-D2E6FE25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7158F3-2AB9-387F-5AE7-1D887AD7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8760F-6830-A59E-F0F9-0FC4E619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D9274-BD82-3E1E-D4D9-CDB8E900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21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280250-37D6-6A3A-26D1-1A2FF751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067362-CC37-FECA-EA36-BBD03F70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0EE2A1-5883-4356-F331-4BF57F7E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72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BDFFE-50A1-60C7-B546-1B003864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51B26-EACB-5316-64EA-32E8753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AF7796-AC45-0476-C93D-0AADCEB95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64B3BF-5E76-74FD-66F8-D56A43D3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43ACC-D4FD-C99F-C7AE-A42614BE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72B7A0-FC41-2F82-9D90-E772233E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85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BF967-1F9B-386F-B3A0-3A17F85A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8E6855-EED6-C32E-0D2F-AEC509818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588CBF-39D9-7FAF-8A80-A086C3E42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F1AF35-0450-E6CA-20A1-AD4B8937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D90AB2-161A-C467-A26A-1FA7A7F0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161ED-0AA5-EF9F-406A-C7D507E0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656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DABB5-A390-C615-B974-8770EB76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24EF96-3D91-9F4D-E06E-269951379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A8E0F-18FA-E8C5-851F-188FA9E10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2036E8-1DCD-CB46-8825-A8E4E4DB1AE4}" type="datetimeFigureOut">
              <a:rPr lang="uk-UA" smtClean="0"/>
              <a:t>28.05.25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354C5-9329-B8FC-90E7-512B4FEB8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0D1F0-8EE3-B13D-9C9E-DD6BB76D6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E788D-E661-A945-AFA9-9AD4B74121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6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suonline.kspu.edu/course/view.php?id=5548&amp;notifyeditingon=1" TargetMode="External"/><Relationship Id="rId3" Type="http://schemas.openxmlformats.org/officeDocument/2006/relationships/hyperlink" Target="https://ksuonline.kspu.edu/course/view.php?id=1339" TargetMode="External"/><Relationship Id="rId7" Type="http://schemas.openxmlformats.org/officeDocument/2006/relationships/hyperlink" Target="https://ksuonline.kspu.edu/course/section.php?id=95726" TargetMode="External"/><Relationship Id="rId2" Type="http://schemas.openxmlformats.org/officeDocument/2006/relationships/hyperlink" Target="https://ksuonline.kspu.edu/course/view.php?id=721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5538" TargetMode="External"/><Relationship Id="rId11" Type="http://schemas.openxmlformats.org/officeDocument/2006/relationships/hyperlink" Target="https://ksuonline.kspu.edu/course/view.php?id=4755&amp;notifyeditingon=1" TargetMode="External"/><Relationship Id="rId5" Type="http://schemas.openxmlformats.org/officeDocument/2006/relationships/hyperlink" Target="https://ksuonline.kspu.edu/course/view.php?id=7047" TargetMode="External"/><Relationship Id="rId10" Type="http://schemas.openxmlformats.org/officeDocument/2006/relationships/hyperlink" Target="https://ksuonline.kspu.edu/course/view.php?id=1370" TargetMode="External"/><Relationship Id="rId4" Type="http://schemas.openxmlformats.org/officeDocument/2006/relationships/hyperlink" Target="https://ksuonline.kspu.edu/course/view.php?id=7220" TargetMode="External"/><Relationship Id="rId9" Type="http://schemas.openxmlformats.org/officeDocument/2006/relationships/hyperlink" Target="https://ksuonline.kspu.edu/course/view.php?id=186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suonline.kspu.edu/course/view.php?id=7198" TargetMode="External"/><Relationship Id="rId7" Type="http://schemas.openxmlformats.org/officeDocument/2006/relationships/hyperlink" Target="https://ksuonline.kspu.edu/course/view.php?id=7215" TargetMode="External"/><Relationship Id="rId2" Type="http://schemas.openxmlformats.org/officeDocument/2006/relationships/hyperlink" Target="https://ksuonline.kspu.edu/course/view.php?id=712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7216" TargetMode="External"/><Relationship Id="rId5" Type="http://schemas.openxmlformats.org/officeDocument/2006/relationships/hyperlink" Target="https://ksuonline.kspu.edu/course/view.php?id=7217" TargetMode="External"/><Relationship Id="rId4" Type="http://schemas.openxmlformats.org/officeDocument/2006/relationships/hyperlink" Target="https://ksuonline.kspu.edu/course/view.php?id=23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suonline.kspu.edu/course/view.php?id=5058" TargetMode="External"/><Relationship Id="rId7" Type="http://schemas.openxmlformats.org/officeDocument/2006/relationships/hyperlink" Target="https://ksuonline.kspu.edu/course/view.php?id=6106" TargetMode="External"/><Relationship Id="rId2" Type="http://schemas.openxmlformats.org/officeDocument/2006/relationships/hyperlink" Target="https://ksuonline.kspu.edu/course/view.php?id=423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1232" TargetMode="External"/><Relationship Id="rId5" Type="http://schemas.openxmlformats.org/officeDocument/2006/relationships/hyperlink" Target="https://ksuonline.kspu.edu/course/view.php?id=1226" TargetMode="External"/><Relationship Id="rId4" Type="http://schemas.openxmlformats.org/officeDocument/2006/relationships/hyperlink" Target="https://ksuonline.kspu.edu/course/view.php?id=505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suonline.kspu.edu/course/view.php?id=2938" TargetMode="External"/><Relationship Id="rId2" Type="http://schemas.openxmlformats.org/officeDocument/2006/relationships/hyperlink" Target="https://ksuonline.kspu.edu/course/view.php?id=425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suonline.kspu.edu/course/view.php?id=7150" TargetMode="External"/><Relationship Id="rId5" Type="http://schemas.openxmlformats.org/officeDocument/2006/relationships/hyperlink" Target="https://ksuonline.kspu.edu/course/view.php?id=4256" TargetMode="External"/><Relationship Id="rId4" Type="http://schemas.openxmlformats.org/officeDocument/2006/relationships/hyperlink" Target="https://ksuonline.kspu.edu/course/view.php?id=505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customXml" Target="../ink/ink4.xml"/><Relationship Id="rId18" Type="http://schemas.openxmlformats.org/officeDocument/2006/relationships/image" Target="../media/image7.png"/><Relationship Id="rId3" Type="http://schemas.openxmlformats.org/officeDocument/2006/relationships/image" Target="../media/image5.png"/><Relationship Id="rId21" Type="http://schemas.openxmlformats.org/officeDocument/2006/relationships/hyperlink" Target="https://www.instagram.com/fpis.ksu?igsh=MWZpczZ1bDhhcHp4Mg==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hyperlink" Target="https://www.facebook.com/share/g/16KNaNgsSE/?mibextid=wwXIfr" TargetMode="External"/><Relationship Id="rId1" Type="http://schemas.openxmlformats.org/officeDocument/2006/relationships/slideLayout" Target="../slideLayouts/slideLayout13.xml"/><Relationship Id="rId11" Type="http://schemas.openxmlformats.org/officeDocument/2006/relationships/customXml" Target="../ink/ink3.xml"/><Relationship Id="rId15" Type="http://schemas.openxmlformats.org/officeDocument/2006/relationships/customXml" Target="../ink/ink5.xml"/><Relationship Id="rId10" Type="http://schemas.openxmlformats.org/officeDocument/2006/relationships/image" Target="../media/image100.png"/><Relationship Id="rId19" Type="http://schemas.openxmlformats.org/officeDocument/2006/relationships/image" Target="../media/image8.pn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>
            <a:spLocks noGrp="1"/>
          </p:cNvSpPr>
          <p:nvPr>
            <p:ph type="ctrTitle"/>
          </p:nvPr>
        </p:nvSpPr>
        <p:spPr>
          <a:xfrm>
            <a:off x="1524000" y="3973690"/>
            <a:ext cx="9144000" cy="9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Ректорат 19.05.2025</a:t>
            </a:r>
            <a:b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психології, історії та соціології</a:t>
            </a:r>
            <a:endParaRPr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subTitle" idx="1"/>
          </p:nvPr>
        </p:nvSpPr>
        <p:spPr>
          <a:xfrm>
            <a:off x="1524000" y="4957012"/>
            <a:ext cx="9144000" cy="963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Шапошникова І.В.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Херсон-Івано-Франківськ</a:t>
            </a:r>
            <a:endParaRPr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channels4_profile">
            <a:extLst>
              <a:ext uri="{FF2B5EF4-FFF2-40B4-BE49-F238E27FC236}">
                <a16:creationId xmlns:a16="http://schemas.microsoft.com/office/drawing/2014/main" id="{78A2857C-481C-FBA1-5332-F0ADA745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276" y="902525"/>
            <a:ext cx="1876302" cy="1698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CB7B1-0501-2FE4-7E1C-AFE6FDF1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6A51037-898B-B79D-ABCC-FC8E0AAF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3DFDA-C834-3405-1738-02B6FFF3FC6D}"/>
              </a:ext>
            </a:extLst>
          </p:cNvPr>
          <p:cNvSpPr txBox="1"/>
          <p:nvPr/>
        </p:nvSpPr>
        <p:spPr>
          <a:xfrm>
            <a:off x="1615496" y="421500"/>
            <a:ext cx="8037576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внутрішнього аудиту участі в освітньому процесі здобувачів вищої освіти денної форми навчання, зокрема чоловіків призовного віку (</a:t>
            </a:r>
            <a:r>
              <a:rPr lang="uk-U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25+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 факультеті психології, історії та соціології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1EA549F-C5CA-8905-6D6B-81D1D1681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247323"/>
              </p:ext>
            </p:extLst>
          </p:nvPr>
        </p:nvGraphicFramePr>
        <p:xfrm>
          <a:off x="1397726" y="1535483"/>
          <a:ext cx="9690821" cy="4986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270">
                  <a:extLst>
                    <a:ext uri="{9D8B030D-6E8A-4147-A177-3AD203B41FA5}">
                      <a16:colId xmlns:a16="http://schemas.microsoft.com/office/drawing/2014/main" val="1549136403"/>
                    </a:ext>
                  </a:extLst>
                </a:gridCol>
                <a:gridCol w="1659057">
                  <a:extLst>
                    <a:ext uri="{9D8B030D-6E8A-4147-A177-3AD203B41FA5}">
                      <a16:colId xmlns:a16="http://schemas.microsoft.com/office/drawing/2014/main" val="2486325236"/>
                    </a:ext>
                  </a:extLst>
                </a:gridCol>
                <a:gridCol w="741115">
                  <a:extLst>
                    <a:ext uri="{9D8B030D-6E8A-4147-A177-3AD203B41FA5}">
                      <a16:colId xmlns:a16="http://schemas.microsoft.com/office/drawing/2014/main" val="2500348788"/>
                    </a:ext>
                  </a:extLst>
                </a:gridCol>
                <a:gridCol w="1013507">
                  <a:extLst>
                    <a:ext uri="{9D8B030D-6E8A-4147-A177-3AD203B41FA5}">
                      <a16:colId xmlns:a16="http://schemas.microsoft.com/office/drawing/2014/main" val="1199146187"/>
                    </a:ext>
                  </a:extLst>
                </a:gridCol>
                <a:gridCol w="1289800">
                  <a:extLst>
                    <a:ext uri="{9D8B030D-6E8A-4147-A177-3AD203B41FA5}">
                      <a16:colId xmlns:a16="http://schemas.microsoft.com/office/drawing/2014/main" val="1674860278"/>
                    </a:ext>
                  </a:extLst>
                </a:gridCol>
                <a:gridCol w="1289800">
                  <a:extLst>
                    <a:ext uri="{9D8B030D-6E8A-4147-A177-3AD203B41FA5}">
                      <a16:colId xmlns:a16="http://schemas.microsoft.com/office/drawing/2014/main" val="4048914807"/>
                    </a:ext>
                  </a:extLst>
                </a:gridCol>
                <a:gridCol w="1198136">
                  <a:extLst>
                    <a:ext uri="{9D8B030D-6E8A-4147-A177-3AD203B41FA5}">
                      <a16:colId xmlns:a16="http://schemas.microsoft.com/office/drawing/2014/main" val="2815520363"/>
                    </a:ext>
                  </a:extLst>
                </a:gridCol>
                <a:gridCol w="1198136">
                  <a:extLst>
                    <a:ext uri="{9D8B030D-6E8A-4147-A177-3AD203B41FA5}">
                      <a16:colId xmlns:a16="http://schemas.microsoft.com/office/drawing/2014/main" val="4052642046"/>
                    </a:ext>
                  </a:extLst>
                </a:gridCol>
              </a:tblGrid>
              <a:tr h="8898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ПІБ здобувача чоловічої ста ті 25+ (ДЕННА форма)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Спеціальність (спеціалізація)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курс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% відвідування занять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Результати заліково-екзаменаційної сесії, середній бал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Долученість до платформи KSUONLINE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Загальний час на платформі</a:t>
                      </a:r>
                      <a:endParaRPr lang="ru-UA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KSUONLINE 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extLst>
                  <a:ext uri="{0D108BD9-81ED-4DB2-BD59-A6C34878D82A}">
                    <a16:rowId xmlns:a16="http://schemas.microsoft.com/office/drawing/2014/main" val="4227672042"/>
                  </a:ext>
                </a:extLst>
              </a:tr>
              <a:tr h="53521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900">
                          <a:effectLst/>
                        </a:rPr>
                        <a:t>І семестр 2024/2025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900">
                          <a:effectLst/>
                        </a:rPr>
                        <a:t>ІІ семестр 2024/2025</a:t>
                      </a:r>
                      <a:endParaRPr lang="ru-UA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900">
                          <a:effectLst/>
                        </a:rPr>
                        <a:t>(з 01.02 по 01.05)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900">
                          <a:effectLst/>
                        </a:rPr>
                        <a:t>І семестр 2024/2025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921582"/>
                  </a:ext>
                </a:extLst>
              </a:tr>
              <a:tr h="35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Савінський Микола Віталійович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231 Соціальна робота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61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46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68,25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Реєстр 3 курси 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12 хв .( 22.11.2024)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extLst>
                  <a:ext uri="{0D108BD9-81ED-4DB2-BD59-A6C34878D82A}">
                    <a16:rowId xmlns:a16="http://schemas.microsoft.com/office/drawing/2014/main" val="3815535395"/>
                  </a:ext>
                </a:extLst>
              </a:tr>
              <a:tr h="35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Молчанов Олександр Геннадійович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054 Соціологія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69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76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78,50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Реєстр 16 курсів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64год 52 хв.  (13.05.2025)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extLst>
                  <a:ext uri="{0D108BD9-81ED-4DB2-BD59-A6C34878D82A}">
                    <a16:rowId xmlns:a16="http://schemas.microsoft.com/office/drawing/2014/main" val="1916883234"/>
                  </a:ext>
                </a:extLst>
              </a:tr>
              <a:tr h="35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Самойлов Микола Сергійович</a:t>
                      </a:r>
                      <a:endParaRPr lang="ru-U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014 Середня освіта 014.03 Історія</a:t>
                      </a:r>
                      <a:endParaRPr lang="ru-U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95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98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90,43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U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еєстр 16 курсів</a:t>
                      </a:r>
                    </a:p>
                  </a:txBody>
                  <a:tcPr marL="59264" marR="592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78 год.42хв. ( 09.05.2025)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13363"/>
                  </a:ext>
                </a:extLst>
              </a:tr>
              <a:tr h="35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Білий Володимир Ігорович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032 Історія та археологія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1МАГ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65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dirty="0">
                          <a:effectLst/>
                        </a:rPr>
                        <a:t>48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69,25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Реєстр 5 курсів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 55хв. (24 .01.2025)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extLst>
                  <a:ext uri="{0D108BD9-81ED-4DB2-BD59-A6C34878D82A}">
                    <a16:rowId xmlns:a16="http://schemas.microsoft.com/office/drawing/2014/main" val="813047105"/>
                  </a:ext>
                </a:extLst>
              </a:tr>
              <a:tr h="35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Агафонов Віталій Юрійович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053 Психологія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1МАГ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76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100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79,56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Реєстр 6 курсів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2год.12хв. ( 08.05.2025)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extLst>
                  <a:ext uri="{0D108BD9-81ED-4DB2-BD59-A6C34878D82A}">
                    <a16:rowId xmlns:a16="http://schemas.microsoft.com/office/drawing/2014/main" val="3647853810"/>
                  </a:ext>
                </a:extLst>
              </a:tr>
              <a:tr h="340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Малярчук Ігор Богданович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053 Психологія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1МАГ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45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95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80,00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Реєстр 14 курсів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4год 58 хв (12.05.2025) 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extLst>
                  <a:ext uri="{0D108BD9-81ED-4DB2-BD59-A6C34878D82A}">
                    <a16:rowId xmlns:a16="http://schemas.microsoft.com/office/drawing/2014/main" val="1049223135"/>
                  </a:ext>
                </a:extLst>
              </a:tr>
              <a:tr h="350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Маслянчук Олександр Ярославович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053 Психологія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1МАГ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88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95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84,89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Реєстр 11 курсів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 3год.(08.05.2025)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extLst>
                  <a:ext uri="{0D108BD9-81ED-4DB2-BD59-A6C34878D82A}">
                    <a16:rowId xmlns:a16="http://schemas.microsoft.com/office/drawing/2014/main" val="65832404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Патригура Роман Степанович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231 Соціальна робота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1МАГ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79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86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87,00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Реєстр 14 курсів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8год.31хв (13.05.2025) 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extLst>
                  <a:ext uri="{0D108BD9-81ED-4DB2-BD59-A6C34878D82A}">
                    <a16:rowId xmlns:a16="http://schemas.microsoft.com/office/drawing/2014/main" val="2649716098"/>
                  </a:ext>
                </a:extLst>
              </a:tr>
              <a:tr h="407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Скороход Олександр Миколайович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231 Соціальна робота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1МАГ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74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>
                          <a:effectLst/>
                        </a:rPr>
                        <a:t>73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>
                          <a:effectLst/>
                        </a:rPr>
                        <a:t>79,75</a:t>
                      </a:r>
                      <a:endParaRPr lang="ru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Реєстр  11 курсів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000" dirty="0">
                          <a:effectLst/>
                        </a:rPr>
                        <a:t>9 год 15 хв  (28.04.2025)</a:t>
                      </a:r>
                      <a:endParaRPr lang="ru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4" marR="59264" marT="0" marB="0" anchor="ctr"/>
                </a:tc>
                <a:extLst>
                  <a:ext uri="{0D108BD9-81ED-4DB2-BD59-A6C34878D82A}">
                    <a16:rowId xmlns:a16="http://schemas.microsoft.com/office/drawing/2014/main" val="1540523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85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2BA2A-7070-A02F-2FAB-4F79416D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EE612CC-752E-447B-896B-AC454D5D8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A0933-250B-4B9A-4BE7-ECCEB469D0FE}"/>
              </a:ext>
            </a:extLst>
          </p:cNvPr>
          <p:cNvSpPr txBox="1"/>
          <p:nvPr/>
        </p:nvSpPr>
        <p:spPr>
          <a:xfrm>
            <a:off x="1615496" y="421500"/>
            <a:ext cx="8037576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істотні зміни контенту освітніх компонент на платформі KSU-онлайн (за останній місяць)</a:t>
            </a:r>
            <a:endParaRPr lang="ru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10CC910-7B06-0AB1-34A4-A5CBD3FEA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62708"/>
              </p:ext>
            </p:extLst>
          </p:nvPr>
        </p:nvGraphicFramePr>
        <p:xfrm>
          <a:off x="424543" y="1239120"/>
          <a:ext cx="10718073" cy="4886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217">
                  <a:extLst>
                    <a:ext uri="{9D8B030D-6E8A-4147-A177-3AD203B41FA5}">
                      <a16:colId xmlns:a16="http://schemas.microsoft.com/office/drawing/2014/main" val="2994146639"/>
                    </a:ext>
                  </a:extLst>
                </a:gridCol>
                <a:gridCol w="2190929">
                  <a:extLst>
                    <a:ext uri="{9D8B030D-6E8A-4147-A177-3AD203B41FA5}">
                      <a16:colId xmlns:a16="http://schemas.microsoft.com/office/drawing/2014/main" val="1369703443"/>
                    </a:ext>
                  </a:extLst>
                </a:gridCol>
                <a:gridCol w="1179272">
                  <a:extLst>
                    <a:ext uri="{9D8B030D-6E8A-4147-A177-3AD203B41FA5}">
                      <a16:colId xmlns:a16="http://schemas.microsoft.com/office/drawing/2014/main" val="1910511501"/>
                    </a:ext>
                  </a:extLst>
                </a:gridCol>
                <a:gridCol w="4657655">
                  <a:extLst>
                    <a:ext uri="{9D8B030D-6E8A-4147-A177-3AD203B41FA5}">
                      <a16:colId xmlns:a16="http://schemas.microsoft.com/office/drawing/2014/main" val="487002525"/>
                    </a:ext>
                  </a:extLst>
                </a:gridCol>
              </a:tblGrid>
              <a:tr h="129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ОК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ЗМІН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180094267"/>
                  </a:ext>
                </a:extLst>
              </a:tr>
              <a:tr h="26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Психлогія управління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https://ksuonline.kspu.edu/course/view.php?id=7219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3146459062"/>
                  </a:ext>
                </a:extLst>
              </a:tr>
              <a:tr h="26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соціології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https://ksuonline.kspu.edu/course/view.php?id=1339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2526282007"/>
                  </a:ext>
                </a:extLst>
              </a:tr>
              <a:tr h="472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Міжнародні проєкти та програми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https://ksuonline.kspu.edu/course/view.php?id=7220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351679084"/>
                  </a:ext>
                </a:extLst>
              </a:tr>
              <a:tr h="681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робота з різними категоріями клієнтів в кризових ситуаціях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 ,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https://ksuonline.kspu.edu/course/view.php?id=7047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4055176304"/>
                  </a:ext>
                </a:extLst>
              </a:tr>
              <a:tr h="543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психотерапії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відеоконтент з завданнями для опрацювання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https://ksuonline.kspu.edu/course/view.php?id=5538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4136428912"/>
                  </a:ext>
                </a:extLst>
              </a:tr>
              <a:tr h="267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та техніки арт-терапії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Лекції- презентації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https://ksuonline.kspu.edu/course/section.php?id=95726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2888381266"/>
                  </a:ext>
                </a:extLst>
              </a:tr>
              <a:tr h="34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://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ksuonline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kspu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edu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course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view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php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?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id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=5548&amp;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notifyeditingon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=1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654169984"/>
                  </a:ext>
                </a:extLst>
              </a:tr>
              <a:tr h="430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Теорії особистості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://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ksuonline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kspu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edu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course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view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php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?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id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=1861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928855381"/>
                  </a:ext>
                </a:extLst>
              </a:tr>
              <a:tr h="538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Соціальна політика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://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ksuonline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kspu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edu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course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/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view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.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php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?</a:t>
                      </a:r>
                      <a:r>
                        <a:rPr lang="ru-RU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id</a:t>
                      </a: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=1370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2735468129"/>
                  </a:ext>
                </a:extLst>
              </a:tr>
              <a:tr h="405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Інновації та </a:t>
                      </a: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цифровізація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соціальній роботі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://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ksuonline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kspu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edu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/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course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/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view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.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php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?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id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=4755&amp;</a:t>
                      </a:r>
                      <a:r>
                        <a:rPr lang="ru-RU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notifyeditingon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=1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28" marR="45028" marT="0" marB="0"/>
                </a:tc>
                <a:extLst>
                  <a:ext uri="{0D108BD9-81ED-4DB2-BD59-A6C34878D82A}">
                    <a16:rowId xmlns:a16="http://schemas.microsoft.com/office/drawing/2014/main" val="4077743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5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ED308-0714-B8EB-1475-EEFC5E088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19EDA9C-3934-F30C-49D7-DEE99103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29B50-C914-D190-196F-BE5DC32BA803}"/>
              </a:ext>
            </a:extLst>
          </p:cNvPr>
          <p:cNvSpPr txBox="1"/>
          <p:nvPr/>
        </p:nvSpPr>
        <p:spPr>
          <a:xfrm>
            <a:off x="1615496" y="421500"/>
            <a:ext cx="8037576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істотні зміни контенту освітніх компонент на платформі KSU-онлайн (за останній місяць)</a:t>
            </a:r>
            <a:endParaRPr lang="ru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3A257CD-BC3A-2734-B48C-99C009F9D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4227"/>
              </p:ext>
            </p:extLst>
          </p:nvPr>
        </p:nvGraphicFramePr>
        <p:xfrm>
          <a:off x="556533" y="1388304"/>
          <a:ext cx="10755901" cy="4685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711">
                  <a:extLst>
                    <a:ext uri="{9D8B030D-6E8A-4147-A177-3AD203B41FA5}">
                      <a16:colId xmlns:a16="http://schemas.microsoft.com/office/drawing/2014/main" val="1536913600"/>
                    </a:ext>
                  </a:extLst>
                </a:gridCol>
                <a:gridCol w="2198661">
                  <a:extLst>
                    <a:ext uri="{9D8B030D-6E8A-4147-A177-3AD203B41FA5}">
                      <a16:colId xmlns:a16="http://schemas.microsoft.com/office/drawing/2014/main" val="1192109047"/>
                    </a:ext>
                  </a:extLst>
                </a:gridCol>
                <a:gridCol w="1141729">
                  <a:extLst>
                    <a:ext uri="{9D8B030D-6E8A-4147-A177-3AD203B41FA5}">
                      <a16:colId xmlns:a16="http://schemas.microsoft.com/office/drawing/2014/main" val="834206492"/>
                    </a:ext>
                  </a:extLst>
                </a:gridCol>
                <a:gridCol w="4715800">
                  <a:extLst>
                    <a:ext uri="{9D8B030D-6E8A-4147-A177-3AD203B41FA5}">
                      <a16:colId xmlns:a16="http://schemas.microsoft.com/office/drawing/2014/main" val="2291963648"/>
                    </a:ext>
                  </a:extLst>
                </a:gridCol>
              </a:tblGrid>
              <a:tr h="647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становлення та розвитку Європейського союзу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https://ksuonline.kspu.edu/course/view.php?id=7125</a:t>
                      </a:r>
                      <a:r>
                        <a:rPr lang="uk-UA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424560269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ІІсторія держави і права  зарубіжних країн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Контрольні тести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https://ksuonline.kspu.edu/course/view.php?id=7198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3294134824"/>
                  </a:ext>
                </a:extLst>
              </a:tr>
              <a:tr h="42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 (новітня істрія України)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https://ksuonline.kspu.edu/course/view.php?id=2316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1481624537"/>
                  </a:ext>
                </a:extLst>
              </a:tr>
              <a:tr h="1062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Сімейне виховання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200" u="sng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DigiUni</a:t>
                      </a: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Відеоконтент, матеріали для виконання самостійної роботи,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презентаційні матеріали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https://ksuonline.kspu.edu/course/view.php?id=7217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4015197729"/>
                  </a:ext>
                </a:extLst>
              </a:tr>
              <a:tr h="1062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Профілактика девіантної поведінки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200" u="sng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DigiUni</a:t>
                      </a:r>
                      <a:endParaRPr lang="ru-UA" sz="1200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Відеоконтент, матеріали для виконання самостійної роботи,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презентаційні матеріали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https://ksuonline.kspu.edu/course/view.php?id=7216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804734478"/>
                  </a:ext>
                </a:extLst>
              </a:tr>
              <a:tr h="1062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Медіація у вирішенні конфліктів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200" u="sng" kern="1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DigiUni</a:t>
                      </a:r>
                      <a:endParaRPr lang="ru-UA" sz="1200" u="sng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Відеоконтент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матеріали для виконання самостійної роботи,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презентаційні матеріали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https://ksuonline.kspu.edu/course/view.php?id=7215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46" marR="44246" marT="0" marB="0"/>
                </a:tc>
                <a:extLst>
                  <a:ext uri="{0D108BD9-81ED-4DB2-BD59-A6C34878D82A}">
                    <a16:rowId xmlns:a16="http://schemas.microsoft.com/office/drawing/2014/main" val="1834978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28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711F-88F9-06ED-6985-054855436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EAE502C-3742-5DEB-EE48-8CB479B6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2AAAD-0D06-253D-4EB2-E16AC3186A71}"/>
              </a:ext>
            </a:extLst>
          </p:cNvPr>
          <p:cNvSpPr txBox="1"/>
          <p:nvPr/>
        </p:nvSpPr>
        <p:spPr>
          <a:xfrm>
            <a:off x="1615496" y="421500"/>
            <a:ext cx="8037576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істотні зміни контенту освітніх компонент на платформі KSU-онлайн (за останній місяць)</a:t>
            </a:r>
            <a:endParaRPr lang="ru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7AF5BEEA-CBEB-AB59-6AB5-E4121B34C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38089"/>
              </p:ext>
            </p:extLst>
          </p:nvPr>
        </p:nvGraphicFramePr>
        <p:xfrm>
          <a:off x="556532" y="1388303"/>
          <a:ext cx="9867627" cy="479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758">
                  <a:extLst>
                    <a:ext uri="{9D8B030D-6E8A-4147-A177-3AD203B41FA5}">
                      <a16:colId xmlns:a16="http://schemas.microsoft.com/office/drawing/2014/main" val="1539095820"/>
                    </a:ext>
                  </a:extLst>
                </a:gridCol>
                <a:gridCol w="2017084">
                  <a:extLst>
                    <a:ext uri="{9D8B030D-6E8A-4147-A177-3AD203B41FA5}">
                      <a16:colId xmlns:a16="http://schemas.microsoft.com/office/drawing/2014/main" val="3139231421"/>
                    </a:ext>
                  </a:extLst>
                </a:gridCol>
                <a:gridCol w="1085702">
                  <a:extLst>
                    <a:ext uri="{9D8B030D-6E8A-4147-A177-3AD203B41FA5}">
                      <a16:colId xmlns:a16="http://schemas.microsoft.com/office/drawing/2014/main" val="109114436"/>
                    </a:ext>
                  </a:extLst>
                </a:gridCol>
                <a:gridCol w="4288083">
                  <a:extLst>
                    <a:ext uri="{9D8B030D-6E8A-4147-A177-3AD203B41FA5}">
                      <a16:colId xmlns:a16="http://schemas.microsoft.com/office/drawing/2014/main" val="54402274"/>
                    </a:ext>
                  </a:extLst>
                </a:gridCol>
              </a:tblGrid>
              <a:tr h="18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ОК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ЗМІН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РВО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3313005456"/>
                  </a:ext>
                </a:extLst>
              </a:tr>
              <a:tr h="37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 соціальної роботи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https://ksuonline.kspu.edu/course/view.php?id=4236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2267993106"/>
                  </a:ext>
                </a:extLst>
              </a:tr>
              <a:tr h="1252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організації соціальних служб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активності.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відеоконтент з завданнями для опрацювання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https://ksuonline.kspu.edu/course/view.php?id=5058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588716523"/>
                  </a:ext>
                </a:extLst>
              </a:tr>
              <a:tr h="1252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 потреб клієнтів та результатів професійної діяльності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активності.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відеоконтент з завданнями для опрацювання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https://ksuonline.kspu.edu/course/view.php?id=5059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832792420"/>
                  </a:ext>
                </a:extLst>
              </a:tr>
              <a:tr h="378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Правові основи соціальної роботи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https://ksuonline.kspu.edu/course/view.php?id=1226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774204056"/>
                  </a:ext>
                </a:extLst>
              </a:tr>
              <a:tr h="572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 та технології соціальної роботи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https://ksuonline.kspu.edu/course/view.php?id=1232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1257002344"/>
                  </a:ext>
                </a:extLst>
              </a:tr>
              <a:tr h="767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Консультування у соціальній роботі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Додано нові активності, посилання на відеоматеріали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https://ksuonline.kspu.edu/course/view.php?id=6106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41" marR="57841" marT="0" marB="0"/>
                </a:tc>
                <a:extLst>
                  <a:ext uri="{0D108BD9-81ED-4DB2-BD59-A6C34878D82A}">
                    <a16:rowId xmlns:a16="http://schemas.microsoft.com/office/drawing/2014/main" val="76065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45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BF65-2287-D32D-9918-9FDCE012A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A814C60-94CB-4874-0A68-ACAD9785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32" y="274320"/>
            <a:ext cx="11210925" cy="1113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uk-UA" sz="1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Про звуження МОН місць ліцензованого обсягу та розподіл виділеного ліцензованого обсягу на рівнях вищої освіти для забезпечення створення конкурсних пропозицій вступу 2025 року</a:t>
            </a:r>
            <a:endParaRPr lang="en-US" altLang="ru-UA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411C1-0CA4-FCC9-5A1D-BE4139040C51}"/>
              </a:ext>
            </a:extLst>
          </p:cNvPr>
          <p:cNvSpPr txBox="1"/>
          <p:nvPr/>
        </p:nvSpPr>
        <p:spPr>
          <a:xfrm>
            <a:off x="1615496" y="421500"/>
            <a:ext cx="8037576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істотні зміни контенту освітніх компонент на платформі KSU-онлайн (за останній місяць)</a:t>
            </a:r>
            <a:endParaRPr lang="ru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7308C08-DDD8-45A9-B690-3E4CCB886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68137"/>
              </p:ext>
            </p:extLst>
          </p:nvPr>
        </p:nvGraphicFramePr>
        <p:xfrm>
          <a:off x="705393" y="1239120"/>
          <a:ext cx="9300755" cy="5057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472">
                  <a:extLst>
                    <a:ext uri="{9D8B030D-6E8A-4147-A177-3AD203B41FA5}">
                      <a16:colId xmlns:a16="http://schemas.microsoft.com/office/drawing/2014/main" val="3660783879"/>
                    </a:ext>
                  </a:extLst>
                </a:gridCol>
                <a:gridCol w="1901208">
                  <a:extLst>
                    <a:ext uri="{9D8B030D-6E8A-4147-A177-3AD203B41FA5}">
                      <a16:colId xmlns:a16="http://schemas.microsoft.com/office/drawing/2014/main" val="567614459"/>
                    </a:ext>
                  </a:extLst>
                </a:gridCol>
                <a:gridCol w="1023331">
                  <a:extLst>
                    <a:ext uri="{9D8B030D-6E8A-4147-A177-3AD203B41FA5}">
                      <a16:colId xmlns:a16="http://schemas.microsoft.com/office/drawing/2014/main" val="3037133367"/>
                    </a:ext>
                  </a:extLst>
                </a:gridCol>
                <a:gridCol w="4041744">
                  <a:extLst>
                    <a:ext uri="{9D8B030D-6E8A-4147-A177-3AD203B41FA5}">
                      <a16:colId xmlns:a16="http://schemas.microsoft.com/office/drawing/2014/main" val="1758168727"/>
                    </a:ext>
                  </a:extLst>
                </a:gridCol>
              </a:tblGrid>
              <a:tr h="1333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Інноваційні методи аналізу соціологічної інформації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допоміжні інформаційні відео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рекомендованих джерел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https://ksuonline.kspu.edu/course/view.php?id=4252</a:t>
                      </a:r>
                      <a:r>
                        <a:rPr lang="uk-UA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459210350"/>
                  </a:ext>
                </a:extLst>
              </a:tr>
              <a:tr h="974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Сучасні соціологічні теорії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допоміжні інформаційні відео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https://ksuonline.kspu.edu/course/view.php?id=2938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2629491521"/>
                  </a:ext>
                </a:extLst>
              </a:tr>
              <a:tr h="974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Соціологія сексуальності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Покликання на неформальну освіту (онлайн-курс)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https://ksuonline.kspu.edu/course/view.php?id=5050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3149161959"/>
                  </a:ext>
                </a:extLst>
              </a:tr>
              <a:tr h="887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Соціологія етнічних процесів: регіональний аспект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Тестові завдання (покликання на гугл-форми тестів)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https://ksuonline.kspu.edu/course/view.php?id=4256</a:t>
                      </a: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1826474581"/>
                  </a:ext>
                </a:extLst>
              </a:tr>
              <a:tr h="887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Організація та планування PR-кампаній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Організація та планування PR-кампаній</a:t>
                      </a:r>
                      <a:endParaRPr lang="ru-UA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Тестові завдання (покликання на гугл-форми тестів)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u="sng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https://ksuonline.kspu.edu/course/view.php?id=7150</a:t>
                      </a:r>
                      <a:r>
                        <a:rPr lang="uk-UA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UA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7" marR="50437" marT="0" marB="0"/>
                </a:tc>
                <a:extLst>
                  <a:ext uri="{0D108BD9-81ED-4DB2-BD59-A6C34878D82A}">
                    <a16:rowId xmlns:a16="http://schemas.microsoft.com/office/drawing/2014/main" val="45648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5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393769" y="552187"/>
            <a:ext cx="4203116" cy="2061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uk-UA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перебіг профорієнтації на факультеті:</a:t>
            </a:r>
            <a:endParaRPr lang="ru-UA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заклади, з якими проведено зустрічі, консультації й інші профорієнтаційні заходи (протягом квітня-травня 2025 р.)</a:t>
            </a:r>
            <a:endParaRPr lang="ru-U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к-ть абітурієнтів, долучених до платформи KSU24.</a:t>
            </a:r>
            <a:endParaRPr lang="ru-U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DDA1F2-BF4B-E2B0-FD07-E4ABC52DAF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474" b="9246"/>
          <a:stretch/>
        </p:blipFill>
        <p:spPr>
          <a:xfrm>
            <a:off x="8342442" y="31003"/>
            <a:ext cx="3782799" cy="22362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2C18C9C8-178D-2F42-DB8F-4B6621A6F739}"/>
                  </a:ext>
                </a:extLst>
              </p14:cNvPr>
              <p14:cNvContentPartPr/>
              <p14:nvPr/>
            </p14:nvContentPartPr>
            <p14:xfrm>
              <a:off x="9301843" y="3766221"/>
              <a:ext cx="3240" cy="324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2C18C9C8-178D-2F42-DB8F-4B6621A6F7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95723" y="3760101"/>
                <a:ext cx="15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B1AB6552-6EED-8B61-5EC3-4961ECF17F33}"/>
                  </a:ext>
                </a:extLst>
              </p14:cNvPr>
              <p14:cNvContentPartPr/>
              <p14:nvPr/>
            </p14:nvContentPartPr>
            <p14:xfrm>
              <a:off x="8342443" y="3091221"/>
              <a:ext cx="360" cy="612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B1AB6552-6EED-8B61-5EC3-4961ECF17F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36323" y="3085101"/>
                <a:ext cx="126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7A3E7A8A-690D-55AA-DD51-38D79D5AA2FC}"/>
                  </a:ext>
                </a:extLst>
              </p14:cNvPr>
              <p14:cNvContentPartPr/>
              <p14:nvPr/>
            </p14:nvContentPartPr>
            <p14:xfrm>
              <a:off x="8413363" y="2442861"/>
              <a:ext cx="36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7A3E7A8A-690D-55AA-DD51-38D79D5AA2F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07243" y="243674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Рукописный ввод 64">
                <a:extLst>
                  <a:ext uri="{FF2B5EF4-FFF2-40B4-BE49-F238E27FC236}">
                    <a16:creationId xmlns:a16="http://schemas.microsoft.com/office/drawing/2014/main" id="{A5474058-5641-704D-9FB8-F992B5E83775}"/>
                  </a:ext>
                </a:extLst>
              </p14:cNvPr>
              <p14:cNvContentPartPr/>
              <p14:nvPr/>
            </p14:nvContentPartPr>
            <p14:xfrm>
              <a:off x="3324043" y="1288701"/>
              <a:ext cx="61920" cy="32760"/>
            </p14:xfrm>
          </p:contentPart>
        </mc:Choice>
        <mc:Fallback xmlns="">
          <p:pic>
            <p:nvPicPr>
              <p:cNvPr id="65" name="Рукописный ввод 64">
                <a:extLst>
                  <a:ext uri="{FF2B5EF4-FFF2-40B4-BE49-F238E27FC236}">
                    <a16:creationId xmlns:a16="http://schemas.microsoft.com/office/drawing/2014/main" id="{A5474058-5641-704D-9FB8-F992B5E837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13243" y="1278261"/>
                <a:ext cx="83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7" name="Рукописный ввод 76">
                <a:extLst>
                  <a:ext uri="{FF2B5EF4-FFF2-40B4-BE49-F238E27FC236}">
                    <a16:creationId xmlns:a16="http://schemas.microsoft.com/office/drawing/2014/main" id="{B20C317E-C725-5816-C481-35B66A4B668B}"/>
                  </a:ext>
                </a:extLst>
              </p14:cNvPr>
              <p14:cNvContentPartPr/>
              <p14:nvPr/>
            </p14:nvContentPartPr>
            <p14:xfrm>
              <a:off x="7938883" y="-706779"/>
              <a:ext cx="360" cy="360"/>
            </p14:xfrm>
          </p:contentPart>
        </mc:Choice>
        <mc:Fallback xmlns="">
          <p:pic>
            <p:nvPicPr>
              <p:cNvPr id="77" name="Рукописный ввод 76">
                <a:extLst>
                  <a:ext uri="{FF2B5EF4-FFF2-40B4-BE49-F238E27FC236}">
                    <a16:creationId xmlns:a16="http://schemas.microsoft.com/office/drawing/2014/main" id="{B20C317E-C725-5816-C481-35B66A4B668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28443" y="-717219"/>
                <a:ext cx="2160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D367A0D-A139-ED4B-B8CD-D75726F931C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3574" r="21026" b="13330"/>
          <a:stretch/>
        </p:blipFill>
        <p:spPr>
          <a:xfrm>
            <a:off x="5536504" y="2041743"/>
            <a:ext cx="1981051" cy="277451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программное обеспечение, Значок на компьютере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C16C06-C998-E4D6-10F6-F0DCE2B34EC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51330" t="10898" r="7714" b="7026"/>
          <a:stretch/>
        </p:blipFill>
        <p:spPr>
          <a:xfrm>
            <a:off x="7564588" y="2368704"/>
            <a:ext cx="4070905" cy="24475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программное обеспечение, Значок на компьютере, веб-стран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B116B9-73C5-9E88-B474-B76459B305B3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33163" t="2717" r="29766" b="12267"/>
          <a:stretch/>
        </p:blipFill>
        <p:spPr>
          <a:xfrm>
            <a:off x="5727712" y="4890415"/>
            <a:ext cx="5371301" cy="1926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51EE5F-BFE5-AD79-C316-9EA5E406EDC9}"/>
              </a:ext>
            </a:extLst>
          </p:cNvPr>
          <p:cNvSpPr txBox="1"/>
          <p:nvPr/>
        </p:nvSpPr>
        <p:spPr>
          <a:xfrm>
            <a:off x="404044" y="2703492"/>
            <a:ext cx="45144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https://www.facebook.com/share/g/16KNaNgsSE/?mibextid=wwXIfr</a:t>
            </a:r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https://www.instagram.com/fpis.ksu?igsh=MWZpczZ1bDhhcHp4Mg==</a:t>
            </a:r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B93F9-92B6-3516-7543-0B835C471F88}"/>
              </a:ext>
            </a:extLst>
          </p:cNvPr>
          <p:cNvSpPr txBox="1"/>
          <p:nvPr/>
        </p:nvSpPr>
        <p:spPr>
          <a:xfrm>
            <a:off x="273866" y="4707453"/>
            <a:ext cx="4493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</a:rPr>
              <a:t>https</a:t>
            </a:r>
            <a:r>
              <a:rPr lang="uk-UA" dirty="0">
                <a:solidFill>
                  <a:schemeClr val="bg1"/>
                </a:solidFill>
              </a:rPr>
              <a:t>://</a:t>
            </a:r>
            <a:r>
              <a:rPr lang="uk-UA" dirty="0" err="1">
                <a:solidFill>
                  <a:schemeClr val="bg1"/>
                </a:solidFill>
              </a:rPr>
              <a:t>youtube.com</a:t>
            </a:r>
            <a:r>
              <a:rPr lang="uk-UA" dirty="0">
                <a:solidFill>
                  <a:schemeClr val="bg1"/>
                </a:solidFill>
              </a:rPr>
              <a:t>/@</a:t>
            </a:r>
            <a:r>
              <a:rPr lang="uk-UA" dirty="0" err="1">
                <a:solidFill>
                  <a:schemeClr val="bg1"/>
                </a:solidFill>
              </a:rPr>
              <a:t>fpis_ksu?si</a:t>
            </a:r>
            <a:r>
              <a:rPr lang="uk-UA" dirty="0">
                <a:solidFill>
                  <a:schemeClr val="bg1"/>
                </a:solidFill>
              </a:rPr>
              <a:t>=XKfYfARBcW4KK4SQ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66AD1F-7243-64E7-4905-D404E0BAFB2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57550" y="97910"/>
            <a:ext cx="2955387" cy="20906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EDFC8-BB28-E952-13A1-B898FF7E8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BA166-2334-78DE-EE61-498A2FDB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60" y="650874"/>
            <a:ext cx="3788103" cy="820117"/>
          </a:xfrm>
        </p:spPr>
        <p:txBody>
          <a:bodyPr/>
          <a:lstStyle/>
          <a:p>
            <a:pPr algn="ctr"/>
            <a:r>
              <a:rPr lang="uk-UA" sz="200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ПРОЄКТ РІШЕННЯ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12C38A-28FA-41BD-D277-388146B50936}"/>
              </a:ext>
            </a:extLst>
          </p:cNvPr>
          <p:cNvSpPr txBox="1"/>
          <p:nvPr/>
        </p:nvSpPr>
        <p:spPr>
          <a:xfrm>
            <a:off x="5118548" y="4815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UA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роєкт рішення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D8916-D304-01F7-67A8-FAD1DA6601D4}"/>
              </a:ext>
            </a:extLst>
          </p:cNvPr>
          <p:cNvSpPr txBox="1"/>
          <p:nvPr/>
        </p:nvSpPr>
        <p:spPr>
          <a:xfrm>
            <a:off x="5401388" y="1470991"/>
            <a:ext cx="5813160" cy="2436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uk-UA" sz="20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 консультації за фахом для </a:t>
            </a:r>
            <a:r>
              <a:rPr lang="uk-UA" sz="2000" kern="1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вступників 2025р.</a:t>
            </a:r>
            <a:endParaRPr lang="uk-UA" sz="2000" i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uk-UA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оновлення контенту на </a:t>
            </a:r>
            <a:r>
              <a:rPr lang="uk-UA" sz="2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ксу</a:t>
            </a:r>
            <a:r>
              <a:rPr lang="uk-UA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</a:t>
            </a:r>
            <a:endParaRPr lang="uk-UA" sz="2000" i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AutoNum type="arabicPeriod"/>
            </a:pPr>
            <a:r>
              <a:rPr lang="uk-UA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моніторинг долученості до освітнього процесу здобувачів </a:t>
            </a:r>
            <a:r>
              <a:rPr lang="uk-UA" sz="20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категоріх</a:t>
            </a:r>
            <a:r>
              <a:rPr lang="uk-UA" sz="20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25+</a:t>
            </a:r>
          </a:p>
          <a:p>
            <a:pPr marL="342900" indent="-342900" algn="l">
              <a:lnSpc>
                <a:spcPct val="115000"/>
              </a:lnSpc>
              <a:spcAft>
                <a:spcPts val="800"/>
              </a:spcAft>
              <a:buAutoNum type="arabicPeriod"/>
            </a:pPr>
            <a:endParaRPr lang="ru-UA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7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74;p3">
            <a:extLst>
              <a:ext uri="{FF2B5EF4-FFF2-40B4-BE49-F238E27FC236}">
                <a16:creationId xmlns:a16="http://schemas.microsoft.com/office/drawing/2014/main" id="{D3034F82-EEC2-6A61-A064-D0E870BC0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850" y="1709738"/>
            <a:ext cx="5227638" cy="2720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4500"/>
              <a:buFont typeface="Helvetica Neue" panose="02000503000000020004" pitchFamily="2" charset="0"/>
              <a:buNone/>
            </a:pP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Дякую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за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 </a:t>
            </a:r>
            <a:r>
              <a:rPr lang="en-US" altLang="ru-RU" sz="4500" dirty="0" err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увагу</a:t>
            </a:r>
            <a:r>
              <a:rPr lang="en-US" altLang="ru-RU" sz="4500" dirty="0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!</a:t>
            </a:r>
            <a:endParaRPr lang="ru-RU" altLang="ru-RU" dirty="0">
              <a:solidFill>
                <a:srgbClr val="FFC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9395" name="Google Shape;75;p3">
            <a:extLst>
              <a:ext uri="{FF2B5EF4-FFF2-40B4-BE49-F238E27FC236}">
                <a16:creationId xmlns:a16="http://schemas.microsoft.com/office/drawing/2014/main" id="{9951E34F-DBC7-87B3-1D6F-1199A1DDF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0413" y="1214438"/>
            <a:ext cx="3133725" cy="3489325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ФПІС-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ЦЕ ПОТУЖНА СИЛА ХДУ !!!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uk-UA" altLang="ru-RU" sz="32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r>
              <a:rPr lang="uk-UA" altLang="ru-RU" sz="3200" b="1">
                <a:solidFill>
                  <a:srgbClr val="FFC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rPr>
              <a:t>НАШІ-НАЙКРАЩІ !!!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uk-UA" altLang="ru-RU" sz="32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A5A5"/>
              </a:buClr>
              <a:buSzPts val="1800"/>
              <a:buFont typeface="Arial" panose="020B0604020202020204" pitchFamily="34" charset="0"/>
              <a:buNone/>
            </a:pPr>
            <a:endParaRPr lang="ru-RU" altLang="ru-RU" sz="1800" b="1">
              <a:solidFill>
                <a:srgbClr val="00206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pic>
        <p:nvPicPr>
          <p:cNvPr id="59396" name="Picture 8" descr="БФ &quot;Україна на долонях&quot; | Kyiv">
            <a:extLst>
              <a:ext uri="{FF2B5EF4-FFF2-40B4-BE49-F238E27FC236}">
                <a16:creationId xmlns:a16="http://schemas.microsoft.com/office/drawing/2014/main" id="{F0AE6A48-28B8-6940-72A5-529EAE1B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953000"/>
            <a:ext cx="2159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hannels4_profile">
            <a:extLst>
              <a:ext uri="{FF2B5EF4-FFF2-40B4-BE49-F238E27FC236}">
                <a16:creationId xmlns:a16="http://schemas.microsoft.com/office/drawing/2014/main" id="{E2F8658D-565A-D5EC-092E-02C155D86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653" y="1037790"/>
            <a:ext cx="2749637" cy="2391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1324</Words>
  <Application>Microsoft Macintosh PowerPoint</Application>
  <PresentationFormat>Широкоэкранный</PresentationFormat>
  <Paragraphs>253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Helvetica Neue</vt:lpstr>
      <vt:lpstr>Times New Roman</vt:lpstr>
      <vt:lpstr>Тема Office</vt:lpstr>
      <vt:lpstr>Ректорат 19.05.2025 Факультет психології, історії та соціології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ПРОЄКТ РІШЕННЯ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Шапошникова Ірина Василівна</dc:creator>
  <cp:lastModifiedBy>Шапошникова Ірина Василівна</cp:lastModifiedBy>
  <cp:revision>22</cp:revision>
  <dcterms:created xsi:type="dcterms:W3CDTF">2025-02-14T12:27:18Z</dcterms:created>
  <dcterms:modified xsi:type="dcterms:W3CDTF">2025-05-28T07:53:06Z</dcterms:modified>
</cp:coreProperties>
</file>