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8" r:id="rId3"/>
    <p:sldId id="294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60" r:id="rId38"/>
    <p:sldId id="25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19EE1-D474-418F-9233-35CB7394AEF0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673EE-07DE-4193-BE4E-E8FCE1E60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5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F368-2CE4-46D6-937F-03780A72D3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2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673EE-07DE-4193-BE4E-E8FCE1E60A2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87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A797D-DB3D-446C-934C-D9359BE6E77C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CB3122-29CE-4D28-8C96-8786AC3D3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A797D-DB3D-446C-934C-D9359BE6E77C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CB3122-29CE-4D28-8C96-8786AC3D3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9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2BA797D-DB3D-446C-934C-D9359BE6E77C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CB3122-29CE-4D28-8C96-8786AC3D3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0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A797D-DB3D-446C-934C-D9359BE6E77C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CB3122-29CE-4D28-8C96-8786AC3D3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3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A797D-DB3D-446C-934C-D9359BE6E77C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CB3122-29CE-4D28-8C96-8786AC3D3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1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A797D-DB3D-446C-934C-D9359BE6E77C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CB3122-29CE-4D28-8C96-8786AC3D3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9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A797D-DB3D-446C-934C-D9359BE6E77C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CB3122-29CE-4D28-8C96-8786AC3D3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A797D-DB3D-446C-934C-D9359BE6E77C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CB3122-29CE-4D28-8C96-8786AC3D3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4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A797D-DB3D-446C-934C-D9359BE6E77C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CB3122-29CE-4D28-8C96-8786AC3D3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3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A797D-DB3D-446C-934C-D9359BE6E77C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CB3122-29CE-4D28-8C96-8786AC3D3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5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A797D-DB3D-446C-934C-D9359BE6E77C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CB3122-29CE-4D28-8C96-8786AC3D3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fld id="{92BA797D-DB3D-446C-934C-D9359BE6E77C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7.xml"/><Relationship Id="rId7" Type="http://schemas.openxmlformats.org/officeDocument/2006/relationships/slide" Target="slide19.xml"/><Relationship Id="rId12" Type="http://schemas.openxmlformats.org/officeDocument/2006/relationships/slide" Target="slide3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29.xml"/><Relationship Id="rId5" Type="http://schemas.openxmlformats.org/officeDocument/2006/relationships/slide" Target="slide14.xml"/><Relationship Id="rId10" Type="http://schemas.openxmlformats.org/officeDocument/2006/relationships/slide" Target="slide27.xml"/><Relationship Id="rId4" Type="http://schemas.openxmlformats.org/officeDocument/2006/relationships/slide" Target="slide8.xml"/><Relationship Id="rId9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Модуль 3 Лекція 3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uk-UA" dirty="0" smtClean="0"/>
              <a:t>Комбінаторика та ймовірність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29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137150"/>
          </a:xfrm>
        </p:spPr>
        <p:txBody>
          <a:bodyPr/>
          <a:lstStyle/>
          <a:p>
            <a:pPr marL="0" indent="0">
              <a:buNone/>
            </a:pP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Число </a:t>
            </a:r>
            <a:r>
              <a:rPr lang="uk-UA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перестановок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предметів позначається Р(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ТЕОРЕМА 12.5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Р(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книжній полці необхідно розташувати 15 різних книг з математики, 12 різних книг з фізики і 16 різних книг з інформатики. Скількома способами це можна зробити?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Всього є 43 книги, тому існує 43! різних способи розташувати їх на полці.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10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4" y="62068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4" descr="3D_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1" y="2096595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/>
          <p:nvPr/>
        </p:nvSpPr>
        <p:spPr>
          <a:xfrm>
            <a:off x="-2508" y="98072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69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78747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uk-UA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Число розміщень 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нерозрізнених предметів по 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 </a:t>
                </a:r>
                <a:r>
                  <a:rPr lang="ru-RU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ящиках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 більше ніж по одному в ящик, тобто число способів обрати з 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ящиків 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ящиків з предметами, називається </a:t>
                </a:r>
                <a:r>
                  <a:rPr lang="uk-UA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числом комбінацій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 позначається С</a:t>
                </a:r>
                <a:r>
                  <a:rPr lang="ru-RU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або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ru-RU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ru-RU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ru-RU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12.6.</a:t>
                </a:r>
                <a:r>
                  <a:rPr lang="ru-RU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2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ru-RU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ru-RU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ru-RU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ru-RU" i="1">
                            <a:solidFill>
                              <a:schemeClr val="tx2"/>
                            </a:solidFill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ru-RU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ru-RU" i="1">
                            <a:solidFill>
                              <a:schemeClr val="tx2"/>
                            </a:solidFill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ru-RU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ru-RU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ru-RU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ru-RU" i="1">
                            <a:solidFill>
                              <a:schemeClr val="tx2"/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ru-RU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uk-UA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12.7</a:t>
                </a:r>
                <a:r>
                  <a:rPr lang="uk-UA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Для 0 ≤ 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≤ 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маємо С(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С(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uk-UA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На початку гри в доміну кожному гравцю видається 7 кісток з 28. Скільки існує різних комбінацій кісток, які може отримати гравець на початку гри?</a:t>
                </a:r>
                <a:endParaRPr lang="ru-RU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Очевидно, що шукане число дорівнює числу 7-елементних підмножин 28-елементної множини. Маємо</a:t>
                </a:r>
                <a:endParaRPr lang="ru-RU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>
                          <a:solidFill>
                            <a:schemeClr val="tx2"/>
                          </a:solidFill>
                          <a:latin typeface="Cambria Math"/>
                        </a:rPr>
                        <m:t>С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28,</m:t>
                          </m:r>
                          <m:r>
                            <a:rPr lang="uk-U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7</m:t>
                          </m:r>
                        </m:e>
                      </m:d>
                      <m:r>
                        <a:rPr lang="uk-UA" i="1">
                          <a:solidFill>
                            <a:schemeClr val="tx2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28!</m:t>
                          </m:r>
                        </m:num>
                        <m:den>
                          <m:r>
                            <a:rPr lang="uk-UA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7!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uk-UA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28−7</m:t>
                              </m:r>
                            </m:e>
                          </m:d>
                          <m:r>
                            <a:rPr lang="uk-UA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uk-UA" i="1">
                          <a:solidFill>
                            <a:schemeClr val="tx2"/>
                          </a:solidFill>
                          <a:latin typeface="Cambria Math"/>
                        </a:rPr>
                        <m:t>=1184040</m:t>
                      </m:r>
                    </m:oMath>
                  </m:oMathPara>
                </a14:m>
                <a:endParaRPr lang="ru-RU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787479"/>
              </a:xfrm>
              <a:blipFill rotWithShape="1">
                <a:blip r:embed="rId2"/>
                <a:stretch>
                  <a:fillRect l="-889" t="-632" r="-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346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11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" y="69269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4" descr="3D_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/>
          <p:nvPr/>
        </p:nvSpPr>
        <p:spPr>
          <a:xfrm>
            <a:off x="-85486" y="1938876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89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85948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uk-UA" sz="31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8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Число розміщень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нерозрізнених предметів по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ящикам називається  </a:t>
                </a:r>
                <a:r>
                  <a:rPr lang="uk-UA" sz="28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числом комбінацій з повтореннями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 позначається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uk-UA" sz="28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8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ТЕОРЕМА 12.8.</a:t>
                </a:r>
                <a:r>
                  <a:rPr lang="uk-UA" sz="28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-1,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8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Скількома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способами можна розсадити  тільки-но прийшовших гостей серед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гостей, що вже сидять за круглим столом?</a:t>
                </a:r>
                <a:endParaRPr lang="ru-RU" sz="28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Очевидно, що між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сидячими за круглим столом гостями є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проміжків, в які можна розсаджувати тільки-но прийшовших гостей. Таким чином, це можна зробити</a:t>
                </a:r>
                <a:endParaRPr lang="ru-RU" sz="28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-1,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u-RU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ru-RU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ru-RU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ru-RU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uk-UA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uk-UA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ru-RU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uk-UA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uk-UA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uk-UA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способами.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859487"/>
              </a:xfrm>
              <a:blipFill rotWithShape="1">
                <a:blip r:embed="rId2"/>
                <a:stretch>
                  <a:fillRect l="-1259" t="-312" r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12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6" y="62068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4" descr="3D_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6" y="2498378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/>
          <p:nvPr/>
        </p:nvSpPr>
        <p:spPr>
          <a:xfrm>
            <a:off x="0" y="170080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43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Узагальнююча таблиця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22035890"/>
                  </p:ext>
                </p:extLst>
              </p:nvPr>
            </p:nvGraphicFramePr>
            <p:xfrm>
              <a:off x="467544" y="1844824"/>
              <a:ext cx="8229600" cy="249517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800200"/>
                    <a:gridCol w="3168352"/>
                    <a:gridCol w="3261048"/>
                  </a:tblGrid>
                  <a:tr h="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Порядок</a:t>
                          </a:r>
                          <a:r>
                            <a:rPr lang="uk-UA" baseline="0" dirty="0" smtClean="0"/>
                            <a:t> має значення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Порядок не має</a:t>
                          </a:r>
                          <a:r>
                            <a:rPr lang="uk-UA" baseline="0" dirty="0" smtClean="0"/>
                            <a:t> значення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solidFill>
                                <a:schemeClr val="tx2"/>
                              </a:solidFill>
                            </a:rPr>
                            <a:t>Елементи повторюються</a:t>
                          </a:r>
                          <a:endParaRPr lang="ru-R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Розміщення з повтореннями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>
                              <a:solidFill>
                                <a:schemeClr val="tx2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m</a:t>
                          </a:r>
                          <a:r>
                            <a:rPr lang="en-US" baseline="30000" dirty="0" err="1" smtClean="0">
                              <a:solidFill>
                                <a:schemeClr val="tx2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</a:t>
                          </a:r>
                          <a:endParaRPr lang="ru-RU" dirty="0" smtClean="0">
                            <a:solidFill>
                              <a:schemeClr val="tx2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Комбінації з повтореннями</a:t>
                          </a:r>
                        </a:p>
                        <a:p>
                          <a:endParaRPr lang="uk-UA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ru-RU" sz="1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ru-RU" sz="1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ru-RU" sz="1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ru-RU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!</m:t>
                                    </m:r>
                                  </m:num>
                                  <m:den>
                                    <m:r>
                                      <a:rPr lang="uk-UA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uk-UA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!</m:t>
                                    </m:r>
                                    <m:d>
                                      <m:dPr>
                                        <m:ctrlPr>
                                          <a:rPr lang="ru-RU" sz="1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uk-UA" sz="1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uk-UA" sz="1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uk-UA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solidFill>
                                <a:schemeClr val="tx2"/>
                              </a:solidFill>
                            </a:rPr>
                            <a:t>Елементи</a:t>
                          </a:r>
                          <a:r>
                            <a:rPr lang="uk-UA" baseline="0" dirty="0" smtClean="0">
                              <a:solidFill>
                                <a:schemeClr val="tx2"/>
                              </a:solidFill>
                            </a:rPr>
                            <a:t> не повторюються</a:t>
                          </a:r>
                          <a:endParaRPr lang="ru-R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Розміщення без</a:t>
                          </a:r>
                          <a:r>
                            <a:rPr lang="uk-UA" baseline="0" dirty="0" smtClean="0"/>
                            <a:t> повторень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ru-RU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!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ru-RU" sz="1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ru-RU" sz="1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ru-RU" sz="1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  <m:r>
                                      <a:rPr lang="ru-RU" sz="1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Комбінації без повторень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ru-RU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!</m:t>
                                    </m:r>
                                  </m:num>
                                  <m:den>
                                    <m:r>
                                      <a:rPr lang="ru-RU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ru-RU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!</m:t>
                                    </m:r>
                                    <m:d>
                                      <m:dPr>
                                        <m:ctrlPr>
                                          <a:rPr lang="ru-RU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ru-RU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ru-RU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  <m:r>
                                      <a:rPr lang="ru-RU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22035890"/>
                  </p:ext>
                </p:extLst>
              </p:nvPr>
            </p:nvGraphicFramePr>
            <p:xfrm>
              <a:off x="467544" y="1844824"/>
              <a:ext cx="8229600" cy="249517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800200"/>
                    <a:gridCol w="3168352"/>
                    <a:gridCol w="3261048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Порядок</a:t>
                          </a:r>
                          <a:r>
                            <a:rPr lang="uk-UA" baseline="0" dirty="0" smtClean="0"/>
                            <a:t> має значення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Порядок не має</a:t>
                          </a:r>
                          <a:r>
                            <a:rPr lang="uk-UA" baseline="0" dirty="0" smtClean="0"/>
                            <a:t> значення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1211263"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solidFill>
                                <a:schemeClr val="tx2"/>
                              </a:solidFill>
                            </a:rPr>
                            <a:t>Елементи повторюються</a:t>
                          </a:r>
                          <a:endParaRPr lang="ru-R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Розміщення з повтореннями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>
                              <a:solidFill>
                                <a:schemeClr val="tx2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m</a:t>
                          </a:r>
                          <a:r>
                            <a:rPr lang="en-US" baseline="30000" dirty="0" err="1" smtClean="0">
                              <a:solidFill>
                                <a:schemeClr val="tx2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</a:t>
                          </a:r>
                          <a:endParaRPr lang="ru-RU" dirty="0" smtClean="0">
                            <a:solidFill>
                              <a:schemeClr val="tx2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2523" t="-32663" b="-75377"/>
                          </a:stretch>
                        </a:blipFill>
                      </a:tcPr>
                    </a:tc>
                  </a:tr>
                  <a:tr h="918147"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solidFill>
                                <a:schemeClr val="tx2"/>
                              </a:solidFill>
                            </a:rPr>
                            <a:t>Елементи</a:t>
                          </a:r>
                          <a:r>
                            <a:rPr lang="uk-UA" baseline="0" dirty="0" smtClean="0">
                              <a:solidFill>
                                <a:schemeClr val="tx2"/>
                              </a:solidFill>
                            </a:rPr>
                            <a:t> не повторюються</a:t>
                          </a:r>
                          <a:endParaRPr lang="ru-R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6923" t="-176000" r="-102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2523" t="-176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13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7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8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Custom 21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89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r>
              <a:rPr lang="uk-UA" dirty="0" smtClean="0"/>
              <a:t>іном Ньютона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Числа С</a:t>
                </a:r>
                <a:r>
                  <a:rPr lang="ru-RU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виникають як коефіцієнти при розкритті дужок в біномі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6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6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ru-RU" sz="26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6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ru-RU" sz="26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uk-UA" sz="26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uk-UA" sz="2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 (</a:t>
                </a:r>
                <a:r>
                  <a:rPr lang="en-US" sz="26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a+b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6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a</a:t>
                </a:r>
                <a:r>
                  <a:rPr lang="en-US" sz="26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+ 3a</a:t>
                </a:r>
                <a:r>
                  <a:rPr lang="en-US" sz="26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 + 3ab</a:t>
                </a:r>
                <a:r>
                  <a:rPr lang="en-US" sz="26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b</a:t>
                </a:r>
                <a:r>
                  <a:rPr lang="en-US" sz="26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uk-UA" sz="2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ru-RU" sz="2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Формула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ru-RU" sz="240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 0</m:t>
                        </m:r>
                      </m:e>
                    </m:d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ru-RU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 1</m:t>
                        </m:r>
                      </m:e>
                    </m:d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ru-RU" sz="2400" i="1">
                        <a:solidFill>
                          <a:schemeClr val="tx2"/>
                        </a:solidFill>
                        <a:latin typeface="Cambria Math"/>
                      </a:rPr>
                      <m:t>𝑏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,2</m:t>
                        </m:r>
                      </m:e>
                    </m:d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chemeClr val="tx2"/>
                        </a:solidFill>
                        <a:latin typeface="Cambria Math"/>
                      </a:rPr>
                      <m:t>+…+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/>
                      </a:rPr>
                      <m:t>𝐶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uk-UA" sz="2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називається </a:t>
                </a:r>
                <a:r>
                  <a:rPr lang="uk-UA" sz="26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біномом Ньютона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А коефіціенти С</a:t>
                </a:r>
                <a:r>
                  <a:rPr lang="ru-RU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uk-UA" sz="26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біноміальними коефіціентами.</a:t>
                </a:r>
                <a:endParaRPr lang="ru-RU" sz="2600" b="1" i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68" r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14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4" descr="3D_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" y="2204864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1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55431"/>
          </a:xfrm>
        </p:spPr>
        <p:txBody>
          <a:bodyPr/>
          <a:lstStyle/>
          <a:p>
            <a:pPr marL="0" indent="0" algn="just">
              <a:buNone/>
            </a:pP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 біноміальних коефіцієнтів можна утворити трикутник Паскаля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657991"/>
              </p:ext>
            </p:extLst>
          </p:nvPr>
        </p:nvGraphicFramePr>
        <p:xfrm>
          <a:off x="251520" y="2769235"/>
          <a:ext cx="4683170" cy="2459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978"/>
                <a:gridCol w="294648"/>
                <a:gridCol w="382676"/>
                <a:gridCol w="382676"/>
                <a:gridCol w="382676"/>
                <a:gridCol w="192602"/>
                <a:gridCol w="190074"/>
                <a:gridCol w="382676"/>
                <a:gridCol w="291346"/>
                <a:gridCol w="93980"/>
                <a:gridCol w="382676"/>
                <a:gridCol w="382676"/>
                <a:gridCol w="655486"/>
              </a:tblGrid>
              <a:tr h="405958"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effectLst/>
                        </a:rPr>
                        <a:t>C(0, 0)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958"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effectLst/>
                        </a:rPr>
                        <a:t>C(1, 0)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effectLst/>
                        </a:rPr>
                        <a:t>C(1, 1)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658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effectLst/>
                        </a:rPr>
                        <a:t>C(2, 0)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effectLst/>
                        </a:rPr>
                        <a:t>C(2, 1)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effectLst/>
                        </a:rPr>
                        <a:t>C(2, 2)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958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effectLst/>
                        </a:rPr>
                        <a:t>C(3, 0)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chemeClr val="tx2"/>
                          </a:solidFill>
                          <a:effectLst/>
                        </a:rPr>
                        <a:t>C(3, 1)</a:t>
                      </a:r>
                      <a:endParaRPr lang="ru-RU" sz="13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effectLst/>
                        </a:rPr>
                        <a:t>C(3, 2)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effectLst/>
                        </a:rPr>
                        <a:t>C(3, 3)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1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3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effectLst/>
                        </a:rPr>
                        <a:t>…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effectLst/>
                        </a:rPr>
                        <a:t>…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effectLst/>
                        </a:rPr>
                        <a:t>…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2"/>
                          </a:solidFill>
                          <a:effectLst/>
                        </a:rPr>
                        <a:t>C(n,0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chemeClr val="tx2"/>
                          </a:solidFill>
                          <a:effectLst/>
                        </a:rPr>
                        <a:t>C(n, 1)</a:t>
                      </a:r>
                      <a:endParaRPr lang="ru-RU" sz="13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effectLst/>
                        </a:rPr>
                        <a:t>…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effectLst/>
                        </a:rPr>
                        <a:t>…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effectLst/>
                        </a:rPr>
                        <a:t>C(n, n-1)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effectLst/>
                        </a:rPr>
                        <a:t>C(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effectLst/>
                        </a:rPr>
                        <a:t>n,n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" r="24414" b="3894"/>
          <a:stretch>
            <a:fillRect/>
          </a:stretch>
        </p:blipFill>
        <p:spPr bwMode="auto">
          <a:xfrm>
            <a:off x="5292080" y="2852936"/>
            <a:ext cx="329565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15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9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0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349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ru-RU" sz="26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</a:t>
                </a:r>
                <a:r>
                  <a:rPr lang="uk-UA" sz="26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ЕОРЕМА 12.9.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Вандермонд. Нехай 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і 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додатні цілі числа такі, що 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≤ 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min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). </a:t>
                </a:r>
                <a:endParaRPr lang="uk-UA" sz="2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Тоді </a:t>
                </a:r>
                <a14:m>
                  <m:oMath xmlns:m="http://schemas.openxmlformats.org/officeDocument/2006/math">
                    <m:r>
                      <a:rPr lang="uk-UA" sz="2600" i="1">
                        <a:solidFill>
                          <a:schemeClr val="tx2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ru-RU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uk-UA" sz="26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ru-RU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uk-UA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uk-UA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uk-UA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ru-RU" sz="2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6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НАСЛІДОК.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Для будь-якого додатнього цілого числа 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uk-UA" sz="2600" i="1">
                        <a:solidFill>
                          <a:schemeClr val="tx2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ru-RU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uk-UA" sz="2600" i="1">
                        <a:solidFill>
                          <a:schemeClr val="tx2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ctrlPr>
                          <a:rPr lang="ru-RU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ru-RU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uk-UA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uk-UA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uk-UA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68" r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16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-11220" y="119675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50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Формування перестановок та комбінацій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spcBef>
                    <a:spcPts val="800"/>
                  </a:spcBef>
                  <a:buNone/>
                </a:pP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Для лінійно впорядкованої множини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 </a:t>
                </a:r>
                <a:r>
                  <a:rPr lang="uk-UA" sz="26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лексикографічний порядок </a:t>
                </a:r>
                <a14:m>
                  <m:oMath xmlns:m="http://schemas.openxmlformats.org/officeDocument/2006/math">
                    <m:r>
                      <a:rPr lang="uk-UA" sz="2600" i="1">
                        <a:solidFill>
                          <a:schemeClr val="tx2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≼ </m:t>
                    </m:r>
                  </m:oMath>
                </a14:m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визначається так:</a:t>
                </a:r>
                <a:b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</a:b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 </a:t>
                </a:r>
                <a14:m>
                  <m:oMath xmlns:m="http://schemas.openxmlformats.org/officeDocument/2006/math">
                    <m:r>
                      <a:rPr lang="uk-UA" sz="26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≼</m:t>
                    </m:r>
                  </m:oMath>
                </a14:m>
                <a:r>
                  <a:rPr lang="uk-UA" sz="26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b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якщо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 = a</a:t>
                </a:r>
                <a:r>
                  <a:rPr lang="uk-UA" sz="26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</a:t>
                </a:r>
                <a:r>
                  <a:rPr lang="uk-UA" sz="26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</a:t>
                </a:r>
                <a:r>
                  <a:rPr lang="uk-UA" sz="26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3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…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a</a:t>
                </a:r>
                <a:r>
                  <a:rPr lang="uk-UA" sz="26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 = b</a:t>
                </a:r>
                <a:r>
                  <a:rPr lang="uk-UA" sz="26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</a:t>
                </a:r>
                <a:r>
                  <a:rPr lang="uk-UA" sz="26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</a:t>
                </a:r>
                <a:r>
                  <a:rPr lang="uk-UA" sz="26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3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…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b</a:t>
                </a:r>
                <a:r>
                  <a:rPr lang="uk-UA" sz="26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і виконана одна з умов:</a:t>
                </a:r>
                <a:endParaRPr lang="uk-UA" sz="2600" i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just">
                  <a:spcBef>
                    <a:spcPct val="0"/>
                  </a:spcBef>
                  <a:buNone/>
                </a:pPr>
                <a:r>
                  <a:rPr lang="en-US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a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</a:t>
                </a:r>
                <a:r>
                  <a:rPr lang="en-US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</a:t>
                </a:r>
                <a:r>
                  <a:rPr lang="uk-UA" sz="26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&lt;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</a:t>
                </a:r>
                <a:r>
                  <a:rPr lang="uk-UA" sz="26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;</a:t>
                </a:r>
                <a:endParaRPr lang="uk-UA" sz="2600" i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just">
                  <a:spcBef>
                    <a:spcPct val="0"/>
                  </a:spcBef>
                  <a:buNone/>
                </a:pPr>
                <a:r>
                  <a:rPr lang="en-US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b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</a:t>
                </a:r>
                <a:r>
                  <a:rPr lang="en-US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</a:t>
                </a:r>
                <a:r>
                  <a:rPr lang="uk-UA" sz="26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i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b</a:t>
                </a:r>
                <a:r>
                  <a:rPr lang="uk-UA" sz="26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i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для всіх 1 ≤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і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≤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k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та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</a:t>
                </a:r>
                <a:r>
                  <a:rPr lang="uk-UA" sz="26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k</a:t>
                </a:r>
                <a:r>
                  <a:rPr lang="uk-UA" sz="26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+1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&lt;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</a:t>
                </a:r>
                <a:r>
                  <a:rPr lang="uk-UA" sz="26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k</a:t>
                </a:r>
                <a:r>
                  <a:rPr lang="uk-UA" sz="26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+1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;</a:t>
                </a:r>
                <a:endParaRPr lang="uk-UA" sz="2600" i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just">
                  <a:spcBef>
                    <a:spcPct val="0"/>
                  </a:spcBef>
                  <a:buNone/>
                </a:pPr>
                <a:r>
                  <a:rPr lang="en-US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c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а</a:t>
                </a:r>
                <a:r>
                  <a:rPr lang="uk-UA" sz="26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i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</a:t>
                </a:r>
                <a:r>
                  <a:rPr lang="uk-UA" sz="26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i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для всіх 1≤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i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≤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та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&lt;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.</a:t>
                </a:r>
                <a:r>
                  <a:rPr lang="ru-RU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68" r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17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4" y="1395620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859487"/>
          </a:xfrm>
        </p:spPr>
        <p:txBody>
          <a:bodyPr/>
          <a:lstStyle/>
          <a:p>
            <a:pPr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Процедура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Формування перестановки (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b="1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Знайти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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baseline="-25000" dirty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400" baseline="-25000" dirty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Вибрати найменшу цифру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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Поміняти місцями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Переупорядкувати всі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після нового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у 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порядку зростання; </a:t>
            </a:r>
          </a:p>
          <a:p>
            <a:pPr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Кінець процедури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Процедура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- сполучення (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uk-UA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Знайти справа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першу цифру зі значенням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uk-UA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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≠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uk-UA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  </a:t>
            </a:r>
            <a:r>
              <a:rPr lang="uk-UA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uk-UA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Додати одиницю до цього значення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uk-UA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Починаючи з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uk-UA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+1</a:t>
            </a:r>
            <a:r>
              <a:rPr lang="uk-UA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збільшуємо його значення на 1;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Кінець </a:t>
            </a:r>
            <a:r>
              <a:rPr lang="uk-UA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процедури.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uk-UA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None/>
            </a:pPr>
            <a:endParaRPr lang="uk-UA" sz="2400" dirty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18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795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Вступ до ймовірності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400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Вибірковий простір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або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множина елементарних подій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- це множина всіх результатів експерименту.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Подія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- підмножина вибіркового простору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.</a:t>
                </a:r>
                <a:endParaRPr lang="en-US" sz="2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Інтуїтивно, ймовірність події - це ймовірність того, що подія настане. Якщо експеримент повторюється кілька разів, то ймовірність події - це частота настання події.</a:t>
                </a: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Нехай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- множина всіх можливих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результатів експерименту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.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                                                                                   </a:t>
                </a:r>
                <a:r>
                  <a:rPr lang="uk-UA" sz="2400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Ймовірність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P(A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настання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події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	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визначається як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відношення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𝐴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𝑆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49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19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6" y="134076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4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>
                <a:hlinkClick r:id="rId2" action="ppaction://hlinksldjump"/>
              </a:rPr>
              <a:t>Основні комбінаторні принципи</a:t>
            </a:r>
            <a:endParaRPr lang="uk-UA" dirty="0" smtClean="0"/>
          </a:p>
          <a:p>
            <a:r>
              <a:rPr lang="uk-UA" dirty="0" smtClean="0">
                <a:hlinkClick r:id="rId3" action="ppaction://hlinksldjump"/>
              </a:rPr>
              <a:t>Комбінаторний принцип додавання</a:t>
            </a:r>
            <a:endParaRPr lang="uk-UA" dirty="0" smtClean="0"/>
          </a:p>
          <a:p>
            <a:r>
              <a:rPr lang="uk-UA" dirty="0" smtClean="0">
                <a:hlinkClick r:id="rId4" action="ppaction://hlinksldjump"/>
              </a:rPr>
              <a:t>Перестановки і комбінації</a:t>
            </a:r>
            <a:endParaRPr lang="uk-UA" dirty="0" smtClean="0"/>
          </a:p>
          <a:p>
            <a:r>
              <a:rPr lang="uk-UA" dirty="0" smtClean="0">
                <a:hlinkClick r:id="rId5" action="ppaction://hlinksldjump"/>
              </a:rPr>
              <a:t>Біном Ньютона</a:t>
            </a:r>
            <a:endParaRPr lang="uk-UA" dirty="0" smtClean="0"/>
          </a:p>
          <a:p>
            <a:r>
              <a:rPr lang="uk-UA" dirty="0" smtClean="0">
                <a:hlinkClick r:id="rId6" action="ppaction://hlinksldjump"/>
              </a:rPr>
              <a:t>Формування перестановок і комбінацій</a:t>
            </a:r>
            <a:endParaRPr lang="uk-UA" dirty="0" smtClean="0"/>
          </a:p>
          <a:p>
            <a:r>
              <a:rPr lang="uk-UA" dirty="0" smtClean="0">
                <a:hlinkClick r:id="rId7" action="ppaction://hlinksldjump"/>
              </a:rPr>
              <a:t>Вступ до ймовірності</a:t>
            </a:r>
            <a:endParaRPr lang="uk-UA" dirty="0" smtClean="0"/>
          </a:p>
          <a:p>
            <a:r>
              <a:rPr lang="uk-UA" dirty="0" smtClean="0">
                <a:hlinkClick r:id="rId8" action="ppaction://hlinksldjump"/>
              </a:rPr>
              <a:t>Узагальнені перестановки і комбінації</a:t>
            </a:r>
            <a:endParaRPr lang="uk-UA" dirty="0" smtClean="0"/>
          </a:p>
          <a:p>
            <a:r>
              <a:rPr lang="uk-UA" dirty="0" smtClean="0">
                <a:hlinkClick r:id="rId9" action="ppaction://hlinksldjump"/>
              </a:rPr>
              <a:t>Принцип кліток (Дирихле)</a:t>
            </a:r>
            <a:endParaRPr lang="uk-UA" dirty="0" smtClean="0"/>
          </a:p>
          <a:p>
            <a:r>
              <a:rPr lang="uk-UA" dirty="0" smtClean="0">
                <a:hlinkClick r:id="rId10" action="ppaction://hlinksldjump"/>
              </a:rPr>
              <a:t>Теорія Рамсея</a:t>
            </a:r>
            <a:endParaRPr lang="uk-UA" dirty="0" smtClean="0"/>
          </a:p>
          <a:p>
            <a:r>
              <a:rPr lang="uk-UA" dirty="0" smtClean="0">
                <a:hlinkClick r:id="rId11" action="ppaction://hlinksldjump"/>
              </a:rPr>
              <a:t>Знову про ймовірність</a:t>
            </a:r>
            <a:endParaRPr lang="uk-UA" dirty="0" smtClean="0"/>
          </a:p>
          <a:p>
            <a:r>
              <a:rPr lang="uk-UA" dirty="0" smtClean="0">
                <a:hlinkClick r:id="rId12" action="ppaction://hlinksldjump"/>
              </a:rPr>
              <a:t>Теорема Байеса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1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Нехай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- множина всіх результатів підкидання двох кубиків. Нехай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- множина всіх результатів, при яких сума випадань двох кубиків рівна 6. Таким чином </a:t>
                </a:r>
                <a:endParaRPr lang="uk-UA" sz="2400" i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just">
                  <a:buNone/>
                </a:pP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	     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{(1, 5), (2, 4), (3, 3), (4, 2), (5, 1)}.</a:t>
                </a:r>
              </a:p>
              <a:p>
                <a:pPr algn="just">
                  <a:buNone/>
                </a:pP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	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отже 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А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 = 5. Як було показано вище, якщо існують шість можливих результатів випадань для першого кубика і шість можливих результатів випадань для другого кубика, то множина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містить 6 × 6 можливих результатів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.</a:t>
                </a:r>
                <a:endParaRPr lang="uk-UA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Тому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𝐴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36</m:t>
                        </m:r>
                      </m:den>
                    </m:f>
                  </m:oMath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49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20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2" name="Picture 74" descr="3D_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9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60755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ТЕОРЕМА 12.10.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Якщо A і B – множини результатів експерименту, які не перетинаються, то Р(А  В) = Р(А) + Р(В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).</a:t>
                </a:r>
              </a:p>
              <a:p>
                <a:pPr marL="609600" indent="-609600">
                  <a:buNone/>
                </a:pPr>
                <a:r>
                  <a:rPr lang="en-US" sz="24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ТЕОРЕМА 12.11.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Якщо S - вибірковий простір, А - доповнення множини A до множини S як універса, то </a:t>
                </a:r>
              </a:p>
              <a:p>
                <a:pPr marL="609600" indent="-609600">
                  <a:buNone/>
                </a:pP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	</a:t>
                </a:r>
                <a:r>
                  <a:rPr lang="ru-RU" sz="24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а)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P(S) = 1. </a:t>
                </a:r>
              </a:p>
              <a:p>
                <a:pPr marL="609600" indent="-609600">
                  <a:buNone/>
                </a:pP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	</a:t>
                </a:r>
                <a:r>
                  <a:rPr lang="ru-RU" sz="24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б)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Р(А) = 1 - P(A). </a:t>
                </a:r>
              </a:p>
              <a:p>
                <a:pPr marL="609600" indent="-609600">
                  <a:buNone/>
                </a:pP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	</a:t>
                </a:r>
                <a:r>
                  <a:rPr lang="ru-RU" sz="24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в)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P(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∅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= 0. </a:t>
                </a:r>
              </a:p>
              <a:p>
                <a:pPr marL="609600" indent="-609600">
                  <a:buNone/>
                </a:pP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	</a:t>
                </a:r>
                <a:r>
                  <a:rPr lang="ru-RU" sz="24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г)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Для кожної події A маємо P(A) ≥ 0. </a:t>
                </a:r>
              </a:p>
              <a:p>
                <a:pPr marL="609600" indent="-609600">
                  <a:buNone/>
                </a:pP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	</a:t>
                </a:r>
                <a:r>
                  <a:rPr lang="ru-RU" sz="24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д)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Якщо А  В, тоді P(A) ≤ P(B). </a:t>
                </a:r>
              </a:p>
              <a:p>
                <a:pPr marL="609600" indent="-609600">
                  <a:buNone/>
                </a:pP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	</a:t>
                </a:r>
                <a:r>
                  <a:rPr lang="ru-RU" sz="24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е)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Для кожної події A маємо 0 ≤ P(A) ≤ 1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.</a:t>
                </a:r>
              </a:p>
              <a:p>
                <a:pPr marL="609600" indent="-609600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ТЕОРЕМА 12.12.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Якщо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і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- множина результатів експерименту, то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Р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А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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В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=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P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+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P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–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P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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В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).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</a:p>
              <a:p>
                <a:pPr marL="609600" indent="-609600">
                  <a:lnSpc>
                    <a:spcPct val="80000"/>
                  </a:lnSpc>
                  <a:buNone/>
                </a:pPr>
                <a:endParaRPr lang="ru-RU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6075511"/>
              </a:xfrm>
              <a:blipFill rotWithShape="1">
                <a:blip r:embed="rId2"/>
                <a:stretch>
                  <a:fillRect l="-1111" t="-8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21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-108520" y="18864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-83007" y="134076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2"/>
          <p:cNvSpPr txBox="1"/>
          <p:nvPr/>
        </p:nvSpPr>
        <p:spPr>
          <a:xfrm>
            <a:off x="-83007" y="4786591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99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Знайти ймовірність того, що при підкиданні двох кісток сума показників не дорівнює семи. Нехай А – множина результатів, коли сума показників не дорівнює семи. Тоді А′ - множина результатів, коли сума показників дорівнює семи. Загальна кількість результатів при підкиданні двох кісток дорівнює 6 х 6. Результати, при яких сума дорівнює семи, включають (1, 6), (2, 5), (3, 4), (4, 3), (5, 2) і (6, 1). Таким чином </a:t>
                </a:r>
                <a:r>
                  <a:rPr lang="ru-RU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|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А′</a:t>
                </a:r>
                <a:r>
                  <a:rPr lang="ru-RU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|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6, тоді Р(А′)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36</m:t>
                        </m:r>
                      </m:den>
                    </m:f>
                    <m:r>
                      <a:rPr lang="uk-UA" sz="26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Р(А) = </a:t>
                </a:r>
                <a14:m>
                  <m:oMath xmlns:m="http://schemas.openxmlformats.org/officeDocument/2006/math">
                    <m:r>
                      <a:rPr lang="uk-UA" sz="2600" i="1">
                        <a:solidFill>
                          <a:schemeClr val="tx2"/>
                        </a:solidFill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ru-RU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uk-UA" sz="26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68" r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22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2" name="Picture 74" descr="3D_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Узагальнен</a:t>
            </a:r>
            <a:r>
              <a:rPr lang="uk-UA" dirty="0" smtClean="0"/>
              <a:t>і перестановки та комбінації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65760" indent="-256032" algn="just" fontAlgn="auto">
                  <a:spcAft>
                    <a:spcPts val="0"/>
                  </a:spcAft>
                  <a:buNone/>
                  <a:defRPr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ТЕОРЕМА 12.13.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Нехай множина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містить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об'єктів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таких </a:t>
                </a:r>
                <a:r>
                  <a:rPr lang="uk-UA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різнитипів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що є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однакових об'єктів типу 1,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однакових об'єктів типу 2,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3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однакових об'єктів типу 3 і, взагалі </a:t>
                </a:r>
                <a:r>
                  <a:rPr lang="uk-UA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i="1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i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однакових об'єктів типу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i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. Нехай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P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;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3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..., </a:t>
                </a:r>
                <a:r>
                  <a:rPr lang="uk-UA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i="1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- кількість різних розміщень елементів множини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. Тоді 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P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;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..., </a:t>
                </a:r>
                <a:r>
                  <a:rPr lang="uk-UA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i="1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=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–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–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–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3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…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–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–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-…-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k-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</a:t>
                </a:r>
                <a:r>
                  <a:rPr lang="uk-UA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i="1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k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uk-UA" sz="240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!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!…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!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65760" indent="-256032" algn="just" fontAlgn="auto">
                  <a:spcAft>
                    <a:spcPts val="0"/>
                  </a:spcAft>
                  <a:buNone/>
                  <a:defRPr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ТЕОРЕМА 12.14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Для заданого додатного числа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endParaRPr lang="en-US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365760" indent="-256032" algn="just" fontAlgn="auto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uk-UA" sz="24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!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!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!…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  <m:sSubSup>
                            <m:sSubSup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…</m:t>
                          </m:r>
                          <m:sSubSup>
                            <m:sSubSup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65760" indent="-256032" algn="just" fontAlgn="auto">
                  <a:spcAft>
                    <a:spcPts val="0"/>
                  </a:spcAft>
                  <a:buNone/>
                  <a:defRPr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де сума взята по всім невід’ємним цілим числам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,…,</a:t>
                </a:r>
                <a:r>
                  <a:rPr lang="uk-UA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i="1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таким, що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+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+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3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+…+ </a:t>
                </a:r>
                <a:r>
                  <a:rPr lang="uk-UA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i="1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. </a:t>
                </a:r>
                <a:endParaRPr lang="uk-UA" sz="24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365760" indent="-256032" algn="just" fontAlgn="auto">
                  <a:spcAft>
                    <a:spcPts val="0"/>
                  </a:spcAft>
                  <a:buNone/>
                  <a:defRPr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9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23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0" y="112474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-80240" y="400506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16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5571455"/>
              </a:xfrm>
            </p:spPr>
            <p:txBody>
              <a:bodyPr/>
              <a:lstStyle/>
              <a:p>
                <a:pPr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Припустимо, що 12 книг, що включають 4 однакових підручника із математики, 6 однакових підручників з інформатики, 2 однакових підручника з хімії, слід розставити на полиці. Скількома способами це можна зробити? Маємо </a:t>
                </a:r>
                <a:endParaRPr lang="uk-UA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P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(12; 4, 6, 2)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12!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4!6!2!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=13860</m:t>
                    </m:r>
                  </m:oMath>
                </a14:m>
                <a:endParaRPr lang="ru-RU" sz="2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ru-RU" sz="2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Нехай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;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3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…,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,) - кількість розбиттів множини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що містить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елементів на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множин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… і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що містять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3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… і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елементів відповідно. Тоді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;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3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…, </a:t>
                </a:r>
                <a:r>
                  <a:rPr lang="uk-UA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i="1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 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P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;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3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…, </a:t>
                </a:r>
                <a:r>
                  <a:rPr lang="uk-UA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i="1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!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!…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endParaRPr lang="uk-UA" sz="24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ctr">
                  <a:lnSpc>
                    <a:spcPct val="80000"/>
                  </a:lnSpc>
                  <a:buNone/>
                </a:pP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5571455"/>
              </a:xfrm>
              <a:blipFill rotWithShape="1">
                <a:blip r:embed="rId2"/>
                <a:stretch>
                  <a:fillRect l="-1111" t="-875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24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2" y="386104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4" descr="3D_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2" y="548680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 кліток (</a:t>
            </a:r>
            <a:r>
              <a:rPr lang="uk-UA" dirty="0" err="1" smtClean="0"/>
              <a:t>Дирихле</a:t>
            </a:r>
            <a:r>
              <a:rPr lang="uk-UA" dirty="0" smtClean="0"/>
              <a:t>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ТЕОРЕМА 12.15.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Якщо помістити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+ 1 голубів в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кліток, то, принаймні, в одній клітці буде перебувати більше одного голуба. </a:t>
                </a:r>
              </a:p>
              <a:p>
                <a:pPr algn="just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ТЕОРЕМА 12.16. </a:t>
                </a:r>
                <a:endParaRPr lang="uk-UA" sz="24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just">
                  <a:buNone/>
                </a:pPr>
                <a:r>
                  <a:rPr lang="en-US" sz="24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	</a:t>
                </a:r>
                <a:r>
                  <a:rPr lang="uk-UA" sz="24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а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Нехай m &gt; n голубів поміщені в n кліток, тоді деяка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клітка містить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не менше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голубів.</a:t>
                </a:r>
                <a:endParaRPr lang="uk-UA" sz="24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just">
                  <a:buNone/>
                </a:pPr>
                <a:r>
                  <a:rPr lang="en-US" sz="24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	</a:t>
                </a:r>
                <a:r>
                  <a:rPr lang="uk-UA" sz="24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б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Нехай m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+…+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+1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голубів поміщені в n кліток, 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 додатне ціле число для кожного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≤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i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≤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n. Тоді, для деякого i, i-та клітка містить не менше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голубів. </a:t>
                </a:r>
                <a:endParaRPr lang="uk-UA" sz="24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49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25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-108520" y="112474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-81422" y="227687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64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Нехай в урні знаходиться 10 червоних, 10 синіх і 10 зелених куль. Скільки куль потрібно взяти з урни, щоб із упевненістю мати хоча б 4 червоних або 5 синіх, або 6 зелених куль? </a:t>
            </a:r>
            <a:endParaRPr lang="uk-UA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Ми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знаємо, що 12 куль недостатньо, оскільки можна вибрати 3 червоні, 4 сині та 5 зелених куль. Якщо ототожнити кулі одного кольору з голубами, що знаходяться в одній клітці, то, відповідно до частини (б) сильної форми принципу кліток, маємо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= 3,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m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= 4,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m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= 5 і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m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= 5. Тому шукана кількість куль дорівнює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M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=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m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+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m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+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m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+ …+ </a:t>
            </a:r>
            <a:r>
              <a:rPr lang="uk-UA" sz="2400" i="1" dirty="0" err="1">
                <a:solidFill>
                  <a:schemeClr val="tx2"/>
                </a:solidFill>
                <a:latin typeface="Times New Roman" pitchFamily="18" charset="0"/>
              </a:rPr>
              <a:t>m</a:t>
            </a:r>
            <a:r>
              <a:rPr lang="uk-UA" sz="2400" i="1" baseline="-25000" dirty="0" err="1">
                <a:solidFill>
                  <a:schemeClr val="tx2"/>
                </a:solidFill>
                <a:latin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–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+ 1 = 4 + 5 + 6 – 1 + 1 = 13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26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74" descr="3D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6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48600" cy="563562"/>
          </a:xfrm>
        </p:spPr>
        <p:txBody>
          <a:bodyPr/>
          <a:lstStyle/>
          <a:p>
            <a:r>
              <a:rPr lang="ru-RU" dirty="0" err="1" smtClean="0"/>
              <a:t>Теор</a:t>
            </a:r>
            <a:r>
              <a:rPr lang="uk-UA" dirty="0" err="1" smtClean="0"/>
              <a:t>ія</a:t>
            </a:r>
            <a:r>
              <a:rPr lang="uk-UA" dirty="0" smtClean="0"/>
              <a:t> </a:t>
            </a:r>
            <a:r>
              <a:rPr lang="uk-UA" dirty="0" err="1" smtClean="0"/>
              <a:t>Рамсея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715471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Припустимо, що в кімнаті перебувають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чоловік, і кожні два з них або друзі, або вороги. Тоді є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чоловіки, які дружать між собою, або є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чоловіки, які ворогують між собою. Виберемо одного чоловіка, назвемо його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поставимо в середині кімнати. Розмістимо всіх його ворогів уздовж південної стіни, а всіх друзів - уздовж північної стіни. Відповідно до частини (а) сильної форми принципу кліток або не менше трьох чоловік стоять уздовж південної стіни, або не менше трьох чоловік стоять біля північної стіни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Якщо уздовж південної стіни стоїть не менше трьох чоловік, то або троє з них - взаємні друзі, що й треба було довести, або двоє з них - вороги. Тоді ці люди разом з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троє взаємних ворогів. Аналогічно, якщо не менше трьох чоловік розміщені біля північної стіни, то або троє з них - взаємні вороги, що й треба було довести, або двоє з них - друзі. Тоді вони разом з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троє взаємних друзів.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27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30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03503"/>
          </a:xfrm>
        </p:spPr>
        <p:txBody>
          <a:bodyPr/>
          <a:lstStyle/>
          <a:p>
            <a:pPr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Повний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має 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властивість Рамсея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якщо у випадку, коли він розфарбований двома кольорами, наприклад, червоним і синім, він містить або підграф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4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 червоними ребрами, або підграф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4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 синіми ребрами. </a:t>
            </a:r>
            <a:endParaRPr lang="uk-UA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uk-UA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Число Рамсея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це найменше число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таке, що граф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400" i="1" u="sng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має 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властивість Рамсея.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ТЕОРЕМА 12.17.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всіх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&gt; 2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2) =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(2,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uk-UA" sz="2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ТЕОРЕМА 12.18.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Эрдош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Шекерес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Для всіх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p-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q-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ТЕОРЕМА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uk-UA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Рамсей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. Якщо цілі числа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більші одиниці, то число </a:t>
            </a:r>
            <a:r>
              <a:rPr lang="uk-UA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Рамсея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існує.</a:t>
            </a:r>
          </a:p>
          <a:p>
            <a:pPr algn="just">
              <a:lnSpc>
                <a:spcPct val="150000"/>
              </a:lnSpc>
              <a:buNone/>
            </a:pPr>
            <a:endParaRPr lang="uk-UA" dirty="0" smtClean="0"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uk-UA" b="1" dirty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28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" y="249289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/>
          <p:nvPr/>
        </p:nvSpPr>
        <p:spPr>
          <a:xfrm>
            <a:off x="0" y="306896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692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Знову про ймовірність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uk-UA" sz="2600" b="1" i="1" dirty="0" smtClean="0">
                <a:solidFill>
                  <a:schemeClr val="tx2"/>
                </a:solidFill>
                <a:latin typeface="Times New Roman" pitchFamily="18" charset="0"/>
              </a:rPr>
              <a:t>  Імовірнісною </a:t>
            </a:r>
            <a:r>
              <a:rPr lang="uk-UA" sz="2600" b="1" i="1" dirty="0">
                <a:solidFill>
                  <a:schemeClr val="tx2"/>
                </a:solidFill>
                <a:latin typeface="Times New Roman" pitchFamily="18" charset="0"/>
              </a:rPr>
              <a:t>функцією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на вибірковому просторі (множині елементарних подій)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S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 називається така функція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Р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 з підмножин множини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S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 на дійсну числову вісь, що </a:t>
            </a:r>
            <a:endParaRPr lang="uk-UA" sz="26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None/>
            </a:pP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</a:rPr>
              <a:t>1.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</a:rPr>
              <a:t>) ≥ 0для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всіх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A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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 S.</a:t>
            </a:r>
            <a:endParaRPr lang="uk-UA" sz="26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None/>
            </a:pP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</a:rPr>
              <a:t>2.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S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) = 1. </a:t>
            </a:r>
            <a:endParaRPr lang="uk-UA" sz="26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None/>
            </a:pP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</a:rPr>
              <a:t>3.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 Якщо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,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 В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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 S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не мають загальних результатів, то </a:t>
            </a:r>
            <a:endParaRPr lang="en-US" sz="26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None/>
            </a:pPr>
            <a:r>
              <a:rPr lang="en-US" sz="2600" dirty="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Р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А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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В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) =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Р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А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) +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Р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В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).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2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buNone/>
            </a:pPr>
            <a:endParaRPr lang="en-US" dirty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29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" y="134076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3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Умовні позначення</a:t>
            </a:r>
            <a:endParaRPr lang="ru-RU" dirty="0"/>
          </a:p>
        </p:txBody>
      </p:sp>
      <p:pic>
        <p:nvPicPr>
          <p:cNvPr id="8" name="Picture 74" descr="3D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9" y="2096595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0" y="148383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zadova\Pictures\zamet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3" y="2636912"/>
            <a:ext cx="544410" cy="5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7354" y="3172990"/>
            <a:ext cx="503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cap="none" spc="0" dirty="0" smtClean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381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1432" y="1483832"/>
            <a:ext cx="202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визначення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8810" y="2152647"/>
            <a:ext cx="1550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приклад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8810" y="2733411"/>
            <a:ext cx="161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примітка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78810" y="3480917"/>
            <a:ext cx="16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важливо!</a:t>
            </a:r>
            <a:endParaRPr lang="ru-RU" sz="2400" dirty="0"/>
          </a:p>
        </p:txBody>
      </p:sp>
      <p:sp>
        <p:nvSpPr>
          <p:cNvPr id="16" name="Text Box 2"/>
          <p:cNvSpPr txBox="1"/>
          <p:nvPr/>
        </p:nvSpPr>
        <p:spPr>
          <a:xfrm>
            <a:off x="481376" y="412378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3669" y="4270519"/>
            <a:ext cx="157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ru-RU" sz="2400" dirty="0" smtClean="0"/>
              <a:t>теорема</a:t>
            </a:r>
            <a:endParaRPr lang="ru-RU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8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Custom 21">
              <a:hlinkClick r:id="rId6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617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9487"/>
          </a:xfrm>
        </p:spPr>
        <p:txBody>
          <a:bodyPr/>
          <a:lstStyle/>
          <a:p>
            <a:pPr>
              <a:buNone/>
            </a:pP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</a:rPr>
              <a:t>  ТЕОРЕМА 12.19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Нехай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- множина результатів, множина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також буде </a:t>
            </a:r>
            <a:r>
              <a:rPr lang="uk-UA" sz="2400" dirty="0" err="1">
                <a:solidFill>
                  <a:schemeClr val="tx2"/>
                </a:solidFill>
                <a:latin typeface="Times New Roman" pitchFamily="18" charset="0"/>
              </a:rPr>
              <a:t>універсумом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. Нехай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А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' - доповнення множини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А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, тоді </a:t>
            </a:r>
          </a:p>
          <a:p>
            <a:pPr>
              <a:buNone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а)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Р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А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') = 1 -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Р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А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);</a:t>
            </a:r>
          </a:p>
          <a:p>
            <a:pPr>
              <a:buNone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б)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Р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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) = 0; </a:t>
            </a:r>
          </a:p>
          <a:p>
            <a:pPr>
              <a:buNone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в) для будь-якої події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А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маємо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Р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А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)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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0;</a:t>
            </a:r>
          </a:p>
          <a:p>
            <a:pPr>
              <a:buNone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г) якщо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А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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В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, то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Р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А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)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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Р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В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);</a:t>
            </a:r>
          </a:p>
          <a:p>
            <a:pPr>
              <a:buNone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д) для будь-якої події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А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маємо 0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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Р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А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)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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1.</a:t>
            </a:r>
          </a:p>
          <a:p>
            <a:pPr>
              <a:buNone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	</a:t>
            </a:r>
            <a:endParaRPr lang="uk-UA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</a:rPr>
              <a:t>ТЕОРЕМА 12.20.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Нехай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, …, </a:t>
            </a:r>
            <a:r>
              <a:rPr lang="uk-UA" sz="2400" i="1" dirty="0" err="1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sz="2400" i="1" baseline="-25000" dirty="0" err="1">
                <a:solidFill>
                  <a:schemeClr val="tx2"/>
                </a:solidFill>
                <a:latin typeface="Times New Roman" pitchFamily="18" charset="0"/>
              </a:rPr>
              <a:t>m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– події, що попарно не перетинаються. Тоді </a:t>
            </a:r>
            <a:endParaRPr lang="uk-UA" sz="2400" i="1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Р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А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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А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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А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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…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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i="1" dirty="0" err="1">
                <a:solidFill>
                  <a:schemeClr val="tx2"/>
                </a:solidFill>
                <a:latin typeface="Times New Roman" pitchFamily="18" charset="0"/>
              </a:rPr>
              <a:t>А</a:t>
            </a:r>
            <a:r>
              <a:rPr lang="uk-UA" sz="2400" i="1" baseline="-25000" dirty="0" err="1">
                <a:solidFill>
                  <a:schemeClr val="tx2"/>
                </a:solidFill>
                <a:latin typeface="Times New Roman" pitchFamily="18" charset="0"/>
              </a:rPr>
              <a:t>m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) =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Р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А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) +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Р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А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) +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Р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А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) +…+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 Р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sz="2400" i="1" dirty="0" err="1">
                <a:solidFill>
                  <a:schemeClr val="tx2"/>
                </a:solidFill>
                <a:latin typeface="Times New Roman" pitchFamily="18" charset="0"/>
              </a:rPr>
              <a:t>А</a:t>
            </a:r>
            <a:r>
              <a:rPr lang="uk-UA" sz="2400" i="1" baseline="-25000" dirty="0" err="1">
                <a:solidFill>
                  <a:schemeClr val="tx2"/>
                </a:solidFill>
                <a:latin typeface="Times New Roman" pitchFamily="18" charset="0"/>
              </a:rPr>
              <a:t>m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).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uk-UA" sz="2400" dirty="0">
              <a:solidFill>
                <a:schemeClr val="tx2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30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-16513" y="47667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-16513" y="414908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44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5571455"/>
              </a:xfrm>
            </p:spPr>
            <p:txBody>
              <a:bodyPr/>
              <a:lstStyle/>
              <a:p>
                <a:pPr algn="just">
                  <a:buNone/>
                </a:pPr>
                <a:r>
                  <a:rPr lang="uk-UA" sz="26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12.21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Для подій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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маємо </a:t>
                </a:r>
                <a:endParaRPr lang="en-US" sz="2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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+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-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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  <a:p>
                <a:pPr algn="just">
                  <a:buNone/>
                </a:pP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Імовірність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за умови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позначена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|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),</a:t>
                </a:r>
              </a:p>
              <a:p>
                <a:pPr algn="just">
                  <a:buNone/>
                </a:pP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дорівнює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6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6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або</a:t>
                </a:r>
                <a:r>
                  <a:rPr lang="ru-RU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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|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sz="2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Якщо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|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), та подія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називається </a:t>
                </a:r>
                <a:r>
                  <a:rPr lang="uk-UA" sz="26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незалежною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від події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algn="just">
                  <a:buNone/>
                </a:pPr>
                <a:r>
                  <a:rPr lang="uk-UA" sz="26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12.22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Якщо подія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незалежна від події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то 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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  <a:r>
                  <a:rPr lang="ru-RU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80000"/>
                  </a:lnSpc>
                  <a:buNone/>
                </a:pPr>
                <a:endParaRPr lang="uk-UA" dirty="0">
                  <a:latin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5571455"/>
              </a:xfrm>
              <a:blipFill rotWithShape="1">
                <a:blip r:embed="rId2"/>
                <a:stretch>
                  <a:fillRect l="-1259" t="-985" r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31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-108520" y="692696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-29463" y="379237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58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6147519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2400" b="1" i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 Повторенням незалежних випробувань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можна вважати, що результат кожного підкидання не залежить від результатів інших підкидань. </a:t>
                </a:r>
              </a:p>
              <a:p>
                <a:pPr marL="0" indent="0" algn="just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 ТЕОРЕМА 12.23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. В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експерименті з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незалежними випробуваннями, називаними випробуваннями Бернуллі, де кожне має два результати, успіх з імовірністю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p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і невдачу з імовірністю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q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= 1 -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р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, імовірність здійснення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успіхів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дорівнює 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С(</a:t>
                </a:r>
                <a:r>
                  <a:rPr lang="en-US" sz="2400" i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k, n)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p</a:t>
                </a:r>
                <a:r>
                  <a:rPr lang="uk-UA" sz="2400" i="1" baseline="300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q</a:t>
                </a:r>
                <a:r>
                  <a:rPr lang="uk-UA" sz="2400" i="1" baseline="300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400" baseline="300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-</a:t>
                </a:r>
                <a:r>
                  <a:rPr lang="uk-UA" sz="2400" i="1" baseline="300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.</a:t>
                </a:r>
              </a:p>
              <a:p>
                <a:pPr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 Говорять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, що такий експеримент має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біноміальний розподіл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оскільки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ru-RU" sz="2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2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ru-RU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ru-RU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ru-RU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26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6147519"/>
              </a:xfrm>
              <a:blipFill rotWithShape="1">
                <a:blip r:embed="rId2"/>
                <a:stretch>
                  <a:fillRect l="-1111" t="-794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32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" y="404664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350100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/>
          <p:nvPr/>
        </p:nvSpPr>
        <p:spPr>
          <a:xfrm>
            <a:off x="-83478" y="134076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60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614751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sz="2400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Випадковою величиною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називається функція з вибіркового простору в множину дійсних чисел. </a:t>
                </a:r>
              </a:p>
              <a:p>
                <a:pPr marL="0" indent="0">
                  <a:buNone/>
                </a:pPr>
                <a:r>
                  <a:rPr lang="uk-UA" sz="2400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Очікуване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значення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або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математичне очікування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Припустимо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що колесо рулетки в рівномірно розташованих по колесу чарунках має числа від 0 до 36. Заплативши $1, гравець вибирає число. Якщо він виграє, то отримує $36. У випадку програшу - не отримує нічого. Нехай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 випадкова величина, рівна кількості грошей, які одержить гравець. Нехай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 подія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36, a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 подія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0. Тоді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ймовірність виграшу, дорівнює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37</m:t>
                        </m:r>
                      </m:den>
                    </m:f>
                  </m:oMath>
                </a14:m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 імовірність програшу,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дорівнює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Тому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2400" baseline="-250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= 36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37</m:t>
                        </m:r>
                      </m:den>
                    </m:f>
                  </m:oMath>
                </a14:m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+ 0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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0.973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Оскільки гравець платить $1, то в середньому, за спробу він губить біля $0.027.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en-US" sz="2400" dirty="0">
                  <a:latin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6147519"/>
              </a:xfrm>
              <a:blipFill rotWithShape="1">
                <a:blip r:embed="rId2"/>
                <a:stretch>
                  <a:fillRect l="-1111" t="-794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33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3" y="33265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4" descr="3D_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" y="2062493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3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7479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</a:rPr>
              <a:t>  ТЕОРЕМА 12.24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Нехай в експерименті з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незалежними випробуваннями кожне має два результати: успіх з імовірністю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р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і невдачу з імовірністю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q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= 1 –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р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; випадкова величина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R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представляє число успіхів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Тоді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математичне очікування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E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R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) </a:t>
            </a:r>
            <a:r>
              <a:rPr lang="uk-UA" sz="2400" dirty="0" err="1">
                <a:solidFill>
                  <a:schemeClr val="tx2"/>
                </a:solidFill>
                <a:latin typeface="Times New Roman" pitchFamily="18" charset="0"/>
              </a:rPr>
              <a:t>=</a:t>
            </a:r>
            <a:r>
              <a:rPr lang="uk-UA" sz="2400" i="1" dirty="0" err="1">
                <a:solidFill>
                  <a:schemeClr val="tx2"/>
                </a:solidFill>
                <a:latin typeface="Times New Roman" pitchFamily="18" charset="0"/>
              </a:rPr>
              <a:t>np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en-US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None/>
            </a:pP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</a:rPr>
              <a:t>  ТЕОРЕМА 12.25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Нехай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R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і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- випадкові величини, визначені на результатах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, …, </a:t>
            </a:r>
            <a:r>
              <a:rPr lang="uk-UA" sz="2400" i="1" dirty="0" err="1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uk-UA" sz="2400" i="1" baseline="-25000" dirty="0" err="1">
                <a:solidFill>
                  <a:schemeClr val="tx2"/>
                </a:solidFill>
                <a:latin typeface="Times New Roman" pitchFamily="18" charset="0"/>
              </a:rPr>
              <a:t>n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які здійснюються з відповідними ймовірностями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, …, </a:t>
            </a:r>
            <a:r>
              <a:rPr lang="uk-UA" sz="2400" i="1" dirty="0" err="1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uk-UA" sz="2400" i="1" baseline="-25000" dirty="0" err="1">
                <a:solidFill>
                  <a:schemeClr val="tx2"/>
                </a:solidFill>
                <a:latin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endParaRPr lang="uk-UA" sz="2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None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</a:rPr>
              <a:t>а)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Нехай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</a:rPr>
              <a:t>c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- константа. Тоді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E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c R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) = </a:t>
            </a:r>
            <a:r>
              <a:rPr lang="uk-UA" sz="2400" i="1" dirty="0" err="1">
                <a:solidFill>
                  <a:schemeClr val="tx2"/>
                </a:solidFill>
                <a:latin typeface="Times New Roman" pitchFamily="18" charset="0"/>
              </a:rPr>
              <a:t>с</a:t>
            </a:r>
            <a:r>
              <a:rPr lang="uk-UA" sz="2400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</a:t>
            </a:r>
            <a:r>
              <a:rPr lang="uk-UA" sz="2400" i="1" dirty="0" err="1">
                <a:solidFill>
                  <a:schemeClr val="tx2"/>
                </a:solidFill>
                <a:latin typeface="Times New Roman" pitchFamily="18" charset="0"/>
              </a:rPr>
              <a:t>E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R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).</a:t>
            </a:r>
            <a:endParaRPr lang="uk-UA" sz="2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None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</a:rPr>
              <a:t>б)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Нехай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</a:rPr>
              <a:t>c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- константа. Тоді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Е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с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) = </a:t>
            </a:r>
            <a:r>
              <a:rPr lang="uk-UA" sz="2400" i="1" dirty="0" err="1">
                <a:solidFill>
                  <a:schemeClr val="tx2"/>
                </a:solidFill>
                <a:latin typeface="Times New Roman" pitchFamily="18" charset="0"/>
              </a:rPr>
              <a:t>с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uk-UA" sz="2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None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</a:rPr>
              <a:t>в)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E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R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+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) =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E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R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) +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E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). </a:t>
            </a:r>
            <a:endParaRPr lang="uk-UA" sz="2400" b="1" dirty="0">
              <a:solidFill>
                <a:schemeClr val="tx2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34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0" y="47667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-1" y="234888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752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346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Середнє </a:t>
            </a:r>
            <a:r>
              <a:rPr lang="uk-UA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значення µ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випадкової величини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це її математичне очікування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Дисперсія випадкової величини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показує, наскільки великі розкидання або наскільки широко розподілені значення випадкової величини. </a:t>
            </a:r>
            <a:endParaRPr lang="uk-UA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Дисперсія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uk-UA" sz="26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випадкової величини є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((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6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((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Е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uk-UA" sz="26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35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" y="908720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" y="299695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48600" cy="563562"/>
          </a:xfrm>
        </p:spPr>
        <p:txBody>
          <a:bodyPr/>
          <a:lstStyle/>
          <a:p>
            <a:r>
              <a:rPr lang="uk-UA" dirty="0" smtClean="0"/>
              <a:t>Теорема Байеса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764704"/>
                <a:ext cx="8856984" cy="5715471"/>
              </a:xfrm>
            </p:spPr>
            <p:txBody>
              <a:bodyPr/>
              <a:lstStyle/>
              <a:p>
                <a:pPr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Припустимо, що є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подій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3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, …,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, що не перетинаються, які розбивають вибірковий простір, і відомо, що подія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А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здійснилася. За означенням,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Р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Bi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|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А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) дорівнює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 ∩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.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Але 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A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= 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A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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)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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A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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)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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A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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3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)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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…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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A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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)</a:t>
                </a:r>
              </a:p>
              <a:p>
                <a:pPr>
                  <a:buNone/>
                </a:pP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</a:rPr>
                  <a:t>	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так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що 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P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(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A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) =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P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A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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) +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P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A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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) +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P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A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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3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) + … +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P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A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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) </a:t>
                </a:r>
              </a:p>
              <a:p>
                <a:pPr>
                  <a:buNone/>
                </a:pP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</a:rPr>
                  <a:t>	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і 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P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(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i="1" baseline="-250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i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|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A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)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 ∩</m:t>
                            </m:r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+…+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                                                                  </a:t>
                </a:r>
                <a:endParaRPr lang="en-US" sz="2400" dirty="0">
                  <a:solidFill>
                    <a:schemeClr val="tx2"/>
                  </a:solidFill>
                  <a:latin typeface="Times New Roman" pitchFamily="18" charset="0"/>
                </a:endParaRPr>
              </a:p>
              <a:p>
                <a:pPr>
                  <a:buNone/>
                </a:pP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</a:rPr>
                  <a:t>	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Оскільки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P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A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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i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) =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P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A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|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i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)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P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i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), маємо </a:t>
                </a:r>
                <a:endParaRPr lang="uk-UA" sz="2400" i="1" dirty="0">
                  <a:solidFill>
                    <a:schemeClr val="tx2"/>
                  </a:solidFill>
                  <a:latin typeface="Times New Roman" pitchFamily="18" charset="0"/>
                </a:endParaRPr>
              </a:p>
              <a:p>
                <a:pPr>
                  <a:buNone/>
                </a:pP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	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P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Bi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|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A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) =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+…+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</a:rPr>
                  <a:t>                                                                                              </a:t>
                </a:r>
                <a:endParaRPr lang="uk-UA" sz="2400" dirty="0">
                  <a:solidFill>
                    <a:schemeClr val="tx2"/>
                  </a:solidFill>
                  <a:latin typeface="Times New Roman" pitchFamily="18" charset="0"/>
                </a:endParaRPr>
              </a:p>
              <a:p>
                <a:pPr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звідки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випливає, що якщо відомі ймовірності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P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i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) і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P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A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|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i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) для кожного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i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, то можна визначити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P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i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|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A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). Таким чином, ми "обернули" умовну ймовірність.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endParaRPr lang="en-US" sz="2400" dirty="0">
                  <a:solidFill>
                    <a:schemeClr val="tx2"/>
                  </a:solidFill>
                  <a:latin typeface="Times New Roman" pitchFamily="18" charset="0"/>
                </a:endParaRPr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764704"/>
                <a:ext cx="8856984" cy="5715471"/>
              </a:xfrm>
              <a:blipFill rotWithShape="1">
                <a:blip r:embed="rId2"/>
                <a:stretch>
                  <a:fillRect l="-1032" t="-853" r="-688" b="-3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36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36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26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 до лекції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Андерсон Д.А. Дискретная математика и комбинаторика: Пер. с англ.. – М.: Изд. дом «Вильямс», 2003. – 960 с</a:t>
            </a:r>
          </a:p>
          <a:p>
            <a:pPr algn="just"/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Новиков Ф.А. Дискретная математика для программистов: Учебник для вузов. 3-е изд. – Спб.: Питер, 2008. – 384 с.</a:t>
            </a:r>
          </a:p>
          <a:p>
            <a:pPr algn="just"/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Хаггарти Р. Дискретная математика для программистов. Москва: Техносфера, 2005. – 400 с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996952"/>
            <a:ext cx="7848600" cy="563562"/>
          </a:xfrm>
        </p:spPr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3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комбінаторні принципи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811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Комбінаторика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розділ математики, присвячений способам підрахунку числа елементів в кінцевих множинах.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10000"/>
              </a:spcBef>
              <a:spcAft>
                <a:spcPct val="10000"/>
              </a:spcAft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ТЕОРЕМА 12.1. </a:t>
            </a:r>
            <a:r>
              <a:rPr lang="uk-UA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Комбінаторний принцип множення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задана послідовність подій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4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4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4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uk-UA" sz="2400" b="1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таких, що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подія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4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здійснюється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способами,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подія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здійснюється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способами,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	подія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400" b="1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здійснюється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b="1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способами,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10000"/>
              </a:spcBef>
              <a:spcAft>
                <a:spcPct val="10000"/>
              </a:spcAft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 і якщо події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4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4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4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…,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400" b="1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4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здійснилися, </a:t>
            </a:r>
          </a:p>
          <a:p>
            <a:pPr algn="just">
              <a:spcBef>
                <a:spcPct val="10000"/>
              </a:spcBef>
              <a:spcAft>
                <a:spcPct val="10000"/>
              </a:spcAft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 то подія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400" b="1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може здійснитися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b="1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способами. </a:t>
            </a:r>
          </a:p>
          <a:p>
            <a:pPr algn="just">
              <a:spcBef>
                <a:spcPct val="10000"/>
              </a:spcBef>
              <a:spcAft>
                <a:spcPct val="10000"/>
              </a:spcAft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Тоді існує </a:t>
            </a:r>
            <a:r>
              <a:rPr lang="uk-UA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b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× n</a:t>
            </a:r>
            <a:r>
              <a:rPr lang="uk-UA" sz="24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× n</a:t>
            </a:r>
            <a:r>
              <a:rPr lang="uk-UA" sz="24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×…× n</a:t>
            </a:r>
            <a:r>
              <a:rPr lang="uk-UA" sz="2400" b="1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способів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здійснення всієї послідовності подій.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248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4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5" y="125893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/>
          <p:nvPr/>
        </p:nvSpPr>
        <p:spPr>
          <a:xfrm>
            <a:off x="0" y="184482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68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71455"/>
          </a:xfrm>
        </p:spPr>
        <p:txBody>
          <a:bodyPr/>
          <a:lstStyle/>
          <a:p>
            <a:pPr marL="0" indent="0" algn="just">
              <a:buNone/>
            </a:pPr>
            <a:r>
              <a:rPr lang="uk-UA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Комбінаторний принцип додавання</a:t>
            </a:r>
          </a:p>
          <a:p>
            <a:pPr marL="107950" indent="0" algn="just">
              <a:spcBef>
                <a:spcPct val="0"/>
              </a:spcBef>
              <a:buNone/>
            </a:pP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Нехай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...,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 - диз’юнктна сім’я множин (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6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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для всіх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≠ j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нехай для кожного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множина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містить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елементів, тоді кількість варіантів вибору з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або ... або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дорівнює </a:t>
            </a:r>
            <a:endParaRPr lang="en-US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950" indent="0" algn="just">
              <a:spcBef>
                <a:spcPct val="0"/>
              </a:spcBef>
              <a:spcAft>
                <a:spcPct val="20000"/>
              </a:spcAft>
              <a:buNone/>
            </a:pP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6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6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uk-UA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600" b="1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6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6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600" b="1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| = </a:t>
            </a:r>
            <a:r>
              <a:rPr lang="uk-UA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…+</a:t>
            </a:r>
            <a:r>
              <a:rPr lang="en-US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b="1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248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5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4" y="1008235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5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47519"/>
          </a:xfrm>
        </p:spPr>
        <p:txBody>
          <a:bodyPr/>
          <a:lstStyle/>
          <a:p>
            <a:pPr algn="just">
              <a:buNone/>
            </a:pPr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</a:rPr>
              <a:t>   Скількома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способами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можна вибрати дві книги з різних тем,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коли на полиці знаходяться 15 книг з інформатики, 12 книг з математики і 10 книг з хімії? 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None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Якщо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вибирати книгу з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інформатики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і книгу з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математики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, то є 15 варіантів вибору книги з інформатики і 12 варіантів вибору книги з математики, тому існує 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</a:rPr>
              <a:t>12 × 15 = 180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можливостей. 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None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Якщо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вибирати книги з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інформатики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і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хімії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, то є 15 варіантів вибору книги з інформатики і 10 варіантів вибору книги з хімії, тому існує 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</a:rPr>
              <a:t>15 × 10 = 150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можливостей. 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None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		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Якщо обирається книга з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математики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і книга з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хімії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, то є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12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способів вибору математичної книги і 10 - книги з хімії, тому є 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</a:rPr>
              <a:t>12 × 10 = 120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можливостей.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Отже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, можливих способів вибору двох книг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буде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</a:rPr>
              <a:t>180 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</a:rPr>
              <a:t>+ 150 + 120 = 450</a:t>
            </a:r>
            <a:endParaRPr lang="uk-UA" sz="2400" b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248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6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74" descr="3D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" y="332656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Комбінаторний принцип додавання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025"/>
            <a:ext cx="8435280" cy="513715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ТЕОРЕМА 12.2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множини. Кількість елементів, яку можна вибрати з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рівна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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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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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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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Тобто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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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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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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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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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групі зі 100 студентів 60 чоловік вивчають математику, 75 - історію, а 45 чоловік - і те, і інше.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 Скільки студентів вивчають математику або історію?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 Скільки студентів не вивчають ні математику, ні історію?</a:t>
            </a:r>
          </a:p>
          <a:p>
            <a:pPr algn="just">
              <a:spcBef>
                <a:spcPts val="0"/>
              </a:spcBef>
              <a:buNone/>
            </a:pPr>
            <a:r>
              <a:rPr lang="uk-UA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універсум </a:t>
            </a:r>
            <a:r>
              <a:rPr lang="uk-UA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група зі 100 студентів, </a:t>
            </a:r>
            <a:endParaRPr lang="en-US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множина студентів, що вивчають математику, </a:t>
            </a:r>
            <a:endParaRPr lang="en-US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множина студентів, що вивчають історію. </a:t>
            </a:r>
            <a:endParaRPr lang="en-US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Тоді кількість студентів, що вивчають математику або історію є:</a:t>
            </a:r>
          </a:p>
          <a:p>
            <a:pPr algn="just">
              <a:spcBef>
                <a:spcPts val="0"/>
              </a:spcBef>
              <a:buNone/>
            </a:pP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</a:t>
            </a:r>
            <a:r>
              <a:rPr lang="uk-UA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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</a:t>
            </a:r>
            <a:r>
              <a:rPr lang="uk-UA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</a:t>
            </a:r>
            <a:r>
              <a:rPr lang="uk-UA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</a:t>
            </a:r>
            <a:r>
              <a:rPr lang="uk-UA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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</a:t>
            </a:r>
            <a:r>
              <a:rPr lang="uk-UA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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60 + 75 – 45 = 90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0"/>
              </a:spcBef>
              <a:buNone/>
            </a:pPr>
            <a:r>
              <a:rPr lang="uk-UA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Кількість студентів, що не вивчають ні математику, ні історію, є 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</a:t>
            </a:r>
            <a:r>
              <a:rPr lang="uk-UA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lang="uk-UA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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uk-UA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lang="uk-UA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uk-UA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тому </a:t>
            </a:r>
          </a:p>
          <a:p>
            <a:pPr algn="just">
              <a:spcBef>
                <a:spcPts val="0"/>
              </a:spcBef>
              <a:buNone/>
            </a:pP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</a:t>
            </a:r>
            <a:r>
              <a:rPr lang="uk-UA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lang="uk-UA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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uk-UA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lang="uk-UA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100 - 90 = </a:t>
            </a: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248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7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74" descr="3D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" y="2420888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/>
          <p:nvPr/>
        </p:nvSpPr>
        <p:spPr>
          <a:xfrm>
            <a:off x="-31512" y="1052736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20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Перестановки і комбінації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Число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всіх можливих способів розміщення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предметів по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ящиках називається числом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розміщень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позначається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ТЕОРЕМА 12.3.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U(n, m) =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30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грі в кістки бросаються дві кістки і бали, що випали  на верхніх гранях додаються. Яка ймовірність отримати 12 балів?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Кожен можливий результат відповідає функції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{1, 2} → {1, 2, 3, 4, 5, 6} (аргумент – номер кістки, результат – бали на верхній грані). Таким чином, всього можливо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(6,2) = 6</a:t>
            </a:r>
            <a:r>
              <a:rPr lang="uk-UA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36 різних результатів. З них тільки один (6+6) дає дванадцять балів. Ймовірність 1/36.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248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8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" y="134076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4" descr="3D_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" y="3043773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/>
          <p:nvPr/>
        </p:nvSpPr>
        <p:spPr>
          <a:xfrm>
            <a:off x="-57878" y="227687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35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593149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Число всіх можливих способов розміщення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предметів по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ящиках, не більше ніж по одному в ящик, називаєтсья </a:t>
                </a:r>
                <a:r>
                  <a:rPr lang="uk-UA" sz="25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числом розміщень без повторень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позначається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або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або [</a:t>
                </a:r>
                <a:r>
                  <a:rPr lang="en-US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]</a:t>
                </a:r>
                <a:r>
                  <a:rPr lang="en-US" sz="2500" baseline="-250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ru-RU" sz="2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ru-RU" sz="25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12.4. </a:t>
                </a:r>
                <a14:m>
                  <m:oMath xmlns:m="http://schemas.openxmlformats.org/officeDocument/2006/math">
                    <m:r>
                      <a:rPr lang="ru-RU" sz="2500" i="1">
                        <a:solidFill>
                          <a:schemeClr val="tx2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ru-RU" sz="25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ru-RU" sz="25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5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ru-RU" sz="25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ru-RU" sz="25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ru-RU" sz="2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 деяких видах спортивних змагань результатом є визначення учасників, що займають перше, друге та третє місце. Скільки можливо різних результатів, якщо в змаганнях приймають участь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учасників?</a:t>
                </a:r>
                <a:endParaRPr lang="ru-RU" sz="2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Кожен можливий результат відповідає функції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: {1, 2, 3} → {1, ...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} (аргумент – номер призового місця, результат – номер учасника). Таким чином, всього можливо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3) =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-1)(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-2) р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ізних результатів.</a:t>
                </a:r>
                <a:endParaRPr lang="ru-RU" sz="2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5931495"/>
              </a:xfrm>
              <a:blipFill rotWithShape="1">
                <a:blip r:embed="rId2"/>
                <a:stretch>
                  <a:fillRect l="-1185" t="-617" r="-1185" b="-37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368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Комбінаторика та ймовірність. Слайд 9 з </a:t>
            </a:r>
            <a:r>
              <a:rPr lang="en-US" sz="1600" dirty="0" smtClean="0"/>
              <a:t>3</a:t>
            </a:r>
            <a:r>
              <a:rPr lang="uk-UA" sz="1600" dirty="0" smtClean="0"/>
              <a:t>8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" y="548680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4" descr="3D_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" y="3140968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/>
          <p:nvPr/>
        </p:nvSpPr>
        <p:spPr>
          <a:xfrm>
            <a:off x="-68742" y="227687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60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38l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815</TotalTime>
  <Words>3542</Words>
  <Application>Microsoft Office PowerPoint</Application>
  <PresentationFormat>Экран (4:3)</PresentationFormat>
  <Paragraphs>321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cdb2004138l</vt:lpstr>
      <vt:lpstr>Комбінаторика та ймовірність</vt:lpstr>
      <vt:lpstr>План</vt:lpstr>
      <vt:lpstr>Умовні позначення</vt:lpstr>
      <vt:lpstr>Основні комбінаторні принципи</vt:lpstr>
      <vt:lpstr>Презентация PowerPoint</vt:lpstr>
      <vt:lpstr>Презентация PowerPoint</vt:lpstr>
      <vt:lpstr>Комбінаторний принцип додавання</vt:lpstr>
      <vt:lpstr>Перестановки і комбінації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Узагальнююча таблиця</vt:lpstr>
      <vt:lpstr>Біном Ньютона</vt:lpstr>
      <vt:lpstr>Презентация PowerPoint</vt:lpstr>
      <vt:lpstr>Презентация PowerPoint</vt:lpstr>
      <vt:lpstr>Формування перестановок та комбінацій</vt:lpstr>
      <vt:lpstr>Презентация PowerPoint</vt:lpstr>
      <vt:lpstr>Вступ до ймовірності</vt:lpstr>
      <vt:lpstr>Презентация PowerPoint</vt:lpstr>
      <vt:lpstr>Презентация PowerPoint</vt:lpstr>
      <vt:lpstr>Презентация PowerPoint</vt:lpstr>
      <vt:lpstr>Узагальнені перестановки та комбінації</vt:lpstr>
      <vt:lpstr>Презентация PowerPoint</vt:lpstr>
      <vt:lpstr>Принцип кліток (Дирихле)</vt:lpstr>
      <vt:lpstr>Презентация PowerPoint</vt:lpstr>
      <vt:lpstr>Теорія Рамсея</vt:lpstr>
      <vt:lpstr>Презентация PowerPoint</vt:lpstr>
      <vt:lpstr>Знову про ймовірність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Теорема Байеса</vt:lpstr>
      <vt:lpstr>Література до лекції</vt:lpstr>
      <vt:lpstr>Дякую за увагу</vt:lpstr>
    </vt:vector>
  </TitlesOfParts>
  <Company>DataArt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Комбінаторика та ймовірність</dc:title>
  <dc:creator>Азадова Эллина Валерьевна</dc:creator>
  <cp:lastModifiedBy>Irina</cp:lastModifiedBy>
  <cp:revision>115</cp:revision>
  <dcterms:created xsi:type="dcterms:W3CDTF">2011-08-23T07:16:03Z</dcterms:created>
  <dcterms:modified xsi:type="dcterms:W3CDTF">2012-04-24T23:21:59Z</dcterms:modified>
</cp:coreProperties>
</file>