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9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1033-C0EF-4516-8355-3E8782905FD8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1159-2558-423D-8801-74D004C9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2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F62C7-46E7-4E4C-8141-34B0959CF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6AEBD2E9-E816-4A12-B582-972058E9577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Модуль 4 Лекція 2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Кільця, області цілісності і поля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2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607551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17.9.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ненульові цілі числа і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відповідні головні ідеали у кільці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а) якщо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 ⊆ </m:t>
                    </m:r>
                    <m:d>
                      <m:dPr>
                        <m:begChr m:val="〈"/>
                        <m:endChr m:val="〉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|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2400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  <m:d>
                      <m:dPr>
                        <m:begChr m:val="〈"/>
                        <m:endChr m:val="〉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u =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НСК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17.10.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Ідеал І кільця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 одиницею співпадає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тоді і тільки тоді, коли 1, мультиплікативна одиниця кільця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належить ідеалу І.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17.11.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Поле не містить власних ідеалів.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Ідеал І комутативного кільця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простим ідеалом, якщо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має наслідком, 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або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17.12.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 кільці цілих чисел ідеал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є простим ідеалом тоді і тільки тоді, коли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просте число.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Область цілісності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є областю головних ідеалів, якщо кожен ідеал в області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є головним ідеалом.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6075511"/>
              </a:xfrm>
              <a:blipFill rotWithShape="1">
                <a:blip r:embed="rId2"/>
                <a:stretch>
                  <a:fillRect l="-1111" t="-80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10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20917" y="2606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38065" y="191683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38066" y="314096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/>
          <p:nvPr/>
        </p:nvSpPr>
        <p:spPr>
          <a:xfrm>
            <a:off x="-20917" y="42930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28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Області цілісності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цілісності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зивається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гаусовим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кільцем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виконуються наступні умови: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якщо елемент області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нуль і не дільник одиниці, то його можна представити у вигляді добутку кінцевої кількості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неприводимих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елементів.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якщо елемент області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розклад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вигляді добутку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неприводимих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елементів, то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можна пронумерувати, так що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всіх і будуть відрізнятися дільником одиниці, тобто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деякого дільника одиниці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524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11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475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Комутативне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кільце А з одиницею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впорядкованим кільцем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і тільки тоді, коли існує непуста підмножина А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кільця А, що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підмножиною </a:t>
            </a:r>
            <a:r>
              <a:rPr lang="uk-UA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додатніх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елементів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кільця А таких, що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якщо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якщо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для заданого елемента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виконується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тільки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нищенаведених альтернативних умов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-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uk-UA" sz="24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aseline="30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Впорядкована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область цілісності А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цілком впорядкованою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і тільки тоді, коли будь-яка непуста підмножина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А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перший елемент, тобто існує такий елемент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якщо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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12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" y="479715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335412" cy="578747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17.13.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А – цілком впорядкована область цілісності, то не існує такого елемента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області А, що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 &lt;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&lt; 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 упорядкованій області цілісності нехай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+1</m:t>
                        </m:r>
                      </m:e>
                    </m:acc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 1 – мультиплікативна одиниця.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17.14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 будь якій впорядкованій області цілісності А для підмножини 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додатніх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елементів А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наступні твердження еквівалентні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algn="just">
                  <a:buFont typeface="+mj-lt"/>
                  <a:buAutoNum type="arabicPeriod"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Перший принцип індукції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algn="just">
                  <a:buFont typeface="+mj-lt"/>
                  <a:buAutoNum type="arabicPeriod"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Принцип повного впорядкування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algn="just">
                  <a:buFont typeface="+mj-lt"/>
                  <a:buAutoNum type="arabicPeriod"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Другий принцип індукції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17.15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Будь-які дві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цілком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впорядковані області цілісності являються ізоморфними, тому вони ізоморфні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335412" cy="5787479"/>
              </a:xfrm>
              <a:blipFill rotWithShape="1">
                <a:blip r:embed="rId2"/>
                <a:stretch>
                  <a:fillRect l="-1097" t="-843" r="-1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13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33654" y="458595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54571" y="242088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54571" y="501317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36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Область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цілісності називається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мінімальною областю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і тільки тоді, коли вона не містить ніякої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підобласті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окрім самої себе.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ТЕОРЕМА 17.16.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Будь які дві впорядковані мінімальні області цілісності ізоморфні. Вони ізоморфні цілим числам і, отже,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цілком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впорядковані.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14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4766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2508" y="20608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7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Поліноми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Нехай А – комутативне кільце з одиницею і нехай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множина всіх послідовностей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 ) елементів кільця А таких, що якщо 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існує ціле число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так 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0 для всіх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&gt; 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r>
                  <a:rPr lang="ru-RU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кажуть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що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пол</a:t>
                </a:r>
                <a:r>
                  <a:rPr lang="uk-UA" sz="2400" b="1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іном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або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поліноміальна форма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над кільцем А.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(1, 0, 0, 0,… ) і (1, 1, 1, 0, 0, 0, … ) належать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але (1, 1, 1, 1, 1, 1, … ) і (1, 0, 1, 0, 1, 0, … ) не належать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Нехай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– комутативне кільце з одиницею і нехай 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(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 ), 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(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(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 ) належать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множині поліномів над кільцем А. Визначимо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суму поліномів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як послідовність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і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добуток поліномів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як послідовність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(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67" t="-949" r="-1111" b="-14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15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" y="40770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" y="3212976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17.17.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множина поліномів над комутативним кільцем А з одиницею. Тоді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17.18.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множина поліномів над комутативним кільцем А з одиницею, то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також комутативне кільце з одиницею. Його одиницею є (1, 0, 0, 0, …), а нульовим елементом – (0, 0, 0, 0, …)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Нехай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– комутативне кільце з одиницею, нехай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≠ 0 нехай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дорівнює найбільшому цілому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числу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такому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≠ 0. 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Функція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степенем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полінома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Множина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кільцем поліномів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над кільцем А. Множина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позначається 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Довільний елемент множини 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поліномом над кільцем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Будь-який поліном степені 0 або дорівнює нулю називається константою.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16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115202" y="2606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115203" y="148478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76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75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Нехай 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 ) належить 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Члени послідовності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називаються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коефіцієнтами полінома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Якщо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≠ 0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то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старшим коефіцієнтом полінома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Якщо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1, то поліном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нормованим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Якщо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≠ 0 має таку властивість, що найбільший спільний дільник всіх його ненульових коефіцієнтів дорівнює одиниці, то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примітивним поліномом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Два елемента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А[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рівні між собою, якщо рівні їх відповідні коефіцієнти; тобто якщо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 )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 ), то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тоді і тільки тоді, коли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будь якого не від’ємного числа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Поліном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ділить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поліном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тому випадку, якщо існує такий поліном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цьому випадку кажуть, що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являються дільниками полінома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(0, 1, 1, 0, 1, 0, 0, …), то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4.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17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" y="5923507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94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17.19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А – комутативне кільце з одиницею, нехай А[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– кільце поліномів над кільцем А і нехай 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належать А[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].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Якщо 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≠ 0, то 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Або </a:t>
            </a:r>
            <a:r>
              <a:rPr lang="en-US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0, або 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≤  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Якщо А – область цілісності, то або </a:t>
            </a:r>
            <a:r>
              <a:rPr lang="en-US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0, або 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 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г) Якщо А – область цілісності, то А[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– також є областю цілісності.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17.20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Існує </a:t>
            </a:r>
            <a:r>
              <a:rPr lang="uk-UA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мономорфізм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А в А[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], кільце поліномів над кільцем А, для якого образ кільця А є </a:t>
            </a:r>
            <a:r>
              <a:rPr lang="uk-UA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підкільцем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кільця А[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]. Якщо А – область цілісності, то кожен дільник одиниці в А[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відповідає дільнику в А згідно </a:t>
            </a:r>
            <a:r>
              <a:rPr lang="uk-UA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мономорфізму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18 з 23</a:t>
            </a:r>
            <a:endParaRPr lang="ru-RU" sz="1600" dirty="0"/>
          </a:p>
        </p:txBody>
      </p:sp>
      <p:grpSp>
        <p:nvGrpSpPr>
          <p:cNvPr id="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 Box 2"/>
          <p:cNvSpPr txBox="1"/>
          <p:nvPr/>
        </p:nvSpPr>
        <p:spPr>
          <a:xfrm>
            <a:off x="-108520" y="4046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3500" y="42930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6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607551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Символ </a:t>
                </a:r>
                <a:r>
                  <a:rPr lang="uk-UA" sz="2400" b="1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Кронекера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для цілих чисел і та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визнача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ється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співвідношеннями: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uk-UA" sz="24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1, якщо 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uk-UA" sz="24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0, якщо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uk-UA" sz="24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≠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17.21.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х = (0, 1, 0, 0, 0, …) =(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en-US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400" baseline="30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en-US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для кожного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&gt; 1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маємо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i="1" baseline="30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 ), де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Нехай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– комутативне кільце з одиницею і нехай А[х] – множина поліномів над кільцем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А,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змінна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над кільцем А. З кожним поліномом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 ∈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[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ru-RU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пов’язана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функція з А в А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вигляду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(х)=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(х)=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яка 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поліноміальною функцією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Нехай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={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Степінь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функції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співпадає зі степенем відповідного полінома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Елементи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називаються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поліноміальними формами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6075511"/>
              </a:xfrm>
              <a:blipFill rotWithShape="1">
                <a:blip r:embed="rId2"/>
                <a:stretch>
                  <a:fillRect l="-1111" t="-80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19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4046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278092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3500" y="177281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80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Кільця і області цілісності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Області цілісності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Поліноми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6421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600350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Нехай А – комутативне кільце з одиницею. Якщо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𝑓</m:t>
                      </m:r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(х)=</m:t>
                      </m:r>
                      <m:sSub>
                        <m:sSub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(х)=</m:t>
                      </m:r>
                      <m:sSub>
                        <m:sSub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деякі з </a:t>
                </a:r>
                <a:r>
                  <a:rPr lang="en-US" sz="3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та </a:t>
                </a:r>
                <a:r>
                  <a:rPr lang="en-US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 А можуть бути 0, включаючи </a:t>
                </a:r>
                <a:r>
                  <a:rPr lang="en-US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або </a:t>
                </a:r>
                <a:r>
                  <a:rPr lang="en-US" sz="3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uk-UA" sz="3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+…+(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+(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+(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en-US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uk-UA" sz="3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3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uk-UA" sz="3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3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uk-UA" sz="3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Розв’язком </a:t>
                </a:r>
                <a:r>
                  <a:rPr lang="uk-UA" sz="3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рівняння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(х)=0</m:t>
                    </m:r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елемент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такий, що </a:t>
                </a:r>
                <a14:m>
                  <m:oMath xmlns:m="http://schemas.openxmlformats.org/officeDocument/2006/math"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(а)=0</m:t>
                    </m:r>
                  </m:oMath>
                </a14:m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6003503"/>
              </a:xfrm>
              <a:blipFill rotWithShape="1">
                <a:blip r:embed="rId2"/>
                <a:stretch>
                  <a:fillRect l="-1111" t="-81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20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" y="4924963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" y="4046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0001" y="260647"/>
                <a:ext cx="8229600" cy="614751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3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3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17.22. </a:t>
                </a:r>
                <a:r>
                  <a:rPr lang="uk-UA" sz="23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і</a:t>
                </a:r>
                <a:r>
                  <a:rPr lang="uk-UA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– поліноміальні функції над областю цілісності А, степінь 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дорівнює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 степінь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– дорівнює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</a:t>
                </a:r>
                <a:endParaRPr lang="ru-RU" sz="2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а) степінь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+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≤ </a:t>
                </a:r>
                <a:r>
                  <a:rPr lang="en-US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3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3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endParaRPr lang="ru-RU" sz="2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б) степінь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+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sz="2300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3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17.23. 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поліном степені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над нескінченою областю цілісності і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– відповідна поліноміальна функція, то рівняння </a:t>
                </a:r>
                <a14:m>
                  <m:oMath xmlns:m="http://schemas.openxmlformats.org/officeDocument/2006/math"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(х)=0</m:t>
                    </m:r>
                  </m:oMath>
                </a14:m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має не більше ніж </a:t>
                </a:r>
                <a:r>
                  <a:rPr lang="en-US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розв’язків.</a:t>
                </a:r>
                <a:endParaRPr lang="ru-RU" sz="2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3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17.24</a:t>
                </a:r>
                <a:r>
                  <a:rPr lang="uk-UA" sz="23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поліноми над нескінченою областю цілісності А. Тоді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тоді і тільки тоді, коли відповідні поліноміальні функції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і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мають таку властивість, що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:r>
                  <a:rPr lang="uk-UA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для всіх </a:t>
                </a:r>
                <a:r>
                  <a:rPr lang="en-US" sz="23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А.</a:t>
                </a:r>
                <a:endParaRPr lang="ru-RU" sz="2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3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17.25. </a:t>
                </a:r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А – нескінчена область цілісності, визначимо θ: </a:t>
                </a:r>
                <a14:m>
                  <m:oMath xmlns:m="http://schemas.openxmlformats.org/officeDocument/2006/math"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ru-RU" sz="23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3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співвідношенням </a:t>
                </a:r>
                <a14:m>
                  <m:oMath xmlns:m="http://schemas.openxmlformats.org/officeDocument/2006/math">
                    <m:r>
                      <a:rPr lang="uk-UA" sz="2300" i="1">
                        <a:solidFill>
                          <a:schemeClr val="tx2"/>
                        </a:solidFill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ru-RU" sz="23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ru-RU" sz="23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ru-RU" sz="23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ru-RU" sz="23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ru-RU" sz="23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ru-RU" sz="23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k-UA" sz="23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Тоді функція θ є ізоморфізмом.</a:t>
                </a:r>
                <a:endParaRPr lang="ru-RU" sz="23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01" y="260647"/>
                <a:ext cx="8229600" cy="6147519"/>
              </a:xfrm>
              <a:blipFill rotWithShape="1">
                <a:blip r:embed="rId2"/>
                <a:stretch>
                  <a:fillRect l="-1111" r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21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" y="11663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2" y="22048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44425" y="332833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/>
          <p:nvPr/>
        </p:nvSpPr>
        <p:spPr>
          <a:xfrm>
            <a:off x="-44426" y="482578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32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Дискретная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математика и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комбинаторика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Пер. с англ.. – М.: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Вильямс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2003. – 960 с</a:t>
            </a:r>
          </a:p>
          <a:p>
            <a:pPr algn="just"/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Новиков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Ф.А. Дискретная математика для программистов: Учебник для вузов. 3-е изд. – </a:t>
            </a:r>
            <a:r>
              <a:rPr lang="ru-RU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Питер, 2008. – 384 с. </a:t>
            </a:r>
          </a:p>
          <a:p>
            <a:pPr algn="just"/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Белоусов А.И., Ткачев С.Б. Дискретная математика: Учеб. для вузов. 3-е изд. – М.: Изд-во МГТУ им. Н.Э. Баумана, 2004. – 744 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848600" cy="563562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02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40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Кільця і області цілісності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37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Кільце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це множина М з двома бінарними операціями + і * (додавання і множення відповідно), в якій: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		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додавання дистрибутивне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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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 = 0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a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існує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нуль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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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-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існує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обернений елемент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додавання комутативне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множення асоціативне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множення дистирбутивне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зліва і справа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Кільце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комутативним, 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множення комутативне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Комутативне </a:t>
            </a:r>
            <a:r>
              <a:rPr lang="uk-UA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кільце називається кільцем з одиницею, 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</a:p>
          <a:p>
            <a:pPr marL="0" indent="0">
              <a:buNone/>
            </a:pPr>
            <a:r>
              <a:rPr lang="uk-UA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    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* 1 = 1 *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існує одиниця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42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</a:t>
            </a:r>
            <a:r>
              <a:rPr lang="uk-UA" sz="1600" dirty="0"/>
              <a:t>4</a:t>
            </a:r>
            <a:r>
              <a:rPr lang="uk-UA" sz="1600" dirty="0" smtClean="0"/>
              <a:t>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112474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3149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Областю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комутативне кільце з одиницею, що не співпадає з нулем, таке, що з умови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0 випливає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0 або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Множини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цілих,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раціональних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дійсних чисел являються областями цілісності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17.1.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комутативне кільце з одиницею. Кільце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областю цілісності тоді і тільки тоді, коли з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слідує, що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всіх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ненульових елементів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42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5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6" y="54868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" y="218903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44694" y="297021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6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93149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31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Нехай 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– кільця і нехай </a:t>
                </a:r>
                <a14:m>
                  <m:oMath xmlns:m="http://schemas.openxmlformats.org/officeDocument/2006/math">
                    <m:r>
                      <a:rPr lang="ru-RU" sz="31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r>
                      <a:rPr lang="ru-RU" sz="3100" i="1">
                        <a:solidFill>
                          <a:schemeClr val="tx2"/>
                        </a:solidFill>
                        <a:latin typeface="Cambria Math"/>
                      </a:rPr>
                      <m:t>𝑅</m:t>
                    </m:r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ru-RU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uk-UA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функція з </a:t>
                </a:r>
                <a:r>
                  <a:rPr lang="en-US" sz="31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в </a:t>
                </a:r>
                <a:r>
                  <a:rPr lang="en-US" sz="31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'. Функція </a:t>
                </a:r>
                <a:r>
                  <a:rPr lang="en-US" sz="31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називається </a:t>
                </a:r>
                <a:r>
                  <a:rPr lang="uk-UA" sz="31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гомоморфізмом кілець 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тоді і тільки тоді, коли  </a:t>
                </a:r>
                <a:endParaRPr lang="ru-RU" sz="31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f(a + b) = f(a) + f(b)</a:t>
                </a:r>
                <a:endParaRPr lang="ru-RU" sz="31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f(a </a:t>
                </a:r>
                <a14:m>
                  <m:oMath xmlns:m="http://schemas.openxmlformats.org/officeDocument/2006/math"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b) = f(a) </a:t>
                </a:r>
                <a14:m>
                  <m:oMath xmlns:m="http://schemas.openxmlformats.org/officeDocument/2006/math"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f(b)</a:t>
                </a:r>
                <a:endParaRPr lang="ru-RU" sz="31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всіх </a:t>
                </a:r>
                <a:r>
                  <a:rPr lang="en-US" sz="31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1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1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Додавання і множення у відповідних кільцях однаково визначені. Якщо гомоморфізм кілець: </a:t>
                </a:r>
                <a14:m>
                  <m:oMath xmlns:m="http://schemas.openxmlformats.org/officeDocument/2006/math">
                    <m:r>
                      <a:rPr lang="ru-RU" sz="31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r>
                      <a:rPr lang="ru-RU" sz="3100" i="1">
                        <a:solidFill>
                          <a:schemeClr val="tx2"/>
                        </a:solidFill>
                        <a:latin typeface="Cambria Math"/>
                      </a:rPr>
                      <m:t>𝑅</m:t>
                    </m:r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ru-RU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uk-UA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 ін’єкція, то його називають </a:t>
                </a:r>
                <a:r>
                  <a:rPr lang="uk-UA" sz="31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мономорфізмом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сюр’єкція – </a:t>
                </a:r>
                <a:r>
                  <a:rPr lang="uk-UA" sz="31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епіморфізмом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Гомоморфізм кілець </a:t>
                </a:r>
                <a14:m>
                  <m:oMath xmlns:m="http://schemas.openxmlformats.org/officeDocument/2006/math">
                    <m:r>
                      <a:rPr lang="ru-RU" sz="31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r>
                      <a:rPr lang="ru-RU" sz="3100" i="1">
                        <a:solidFill>
                          <a:schemeClr val="tx2"/>
                        </a:solidFill>
                        <a:latin typeface="Cambria Math"/>
                      </a:rPr>
                      <m:t>𝑅</m:t>
                    </m:r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ru-RU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uk-UA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називають </a:t>
                </a:r>
                <a:r>
                  <a:rPr lang="uk-UA" sz="31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ізоморфізмом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якщо функція </a:t>
                </a:r>
                <a14:m>
                  <m:oMath xmlns:m="http://schemas.openxmlformats.org/officeDocument/2006/math">
                    <m:r>
                      <a:rPr lang="ru-RU" sz="31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r>
                      <a:rPr lang="ru-RU" sz="3100" i="1">
                        <a:solidFill>
                          <a:schemeClr val="tx2"/>
                        </a:solidFill>
                        <a:latin typeface="Cambria Math"/>
                      </a:rPr>
                      <m:t>𝑅</m:t>
                    </m:r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ru-RU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uk-UA" sz="31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бієкція</a:t>
                </a:r>
                <a:r>
                  <a:rPr lang="uk-UA" sz="31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31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17.2. 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всіх </a:t>
                </a:r>
                <a:r>
                  <a:rPr lang="uk-UA" sz="31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 кільця 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виконується співвідношення </a:t>
                </a:r>
                <a:r>
                  <a:rPr lang="uk-UA" sz="31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100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0 = 0.</a:t>
                </a:r>
                <a:endParaRPr lang="ru-RU" sz="31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k-UA" sz="31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31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Підможина</a:t>
                </a:r>
                <a:r>
                  <a:rPr lang="uk-UA" sz="31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кільця 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31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підкільцем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кільця 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якщо </a:t>
                </a:r>
                <a:r>
                  <a:rPr lang="en-US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1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– це кільце з тою самою операцією.</a:t>
                </a:r>
                <a:endParaRPr lang="ru-RU" sz="31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931495"/>
              </a:xfrm>
              <a:blipFill rotWithShape="1">
                <a:blip r:embed="rId2"/>
                <a:stretch>
                  <a:fillRect l="-1259" t="-1542" r="-1333" b="-1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42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6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4766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" y="558924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111070" y="458112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71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475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Поле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це комутативне кільце з одиницею, що не співпадає з 0, кожний ненульовий елемент якого має обернений елемент відносно множення.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17.3.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 є областю цілісності. Кінцева область цілісності є полем.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пари 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і 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належать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 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~ 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тоді і тільки тоді, коли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ТЕОРЕМА 17.4.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 ~ на множині Р є відношенням еквівалентності.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заданих елементів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області цілісності А додавання на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визначено відношенням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множення на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відношенням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ТЕОРЕМА 17.5.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Додавання в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визначено коректно.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множення в 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визначено коректно.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42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7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42831" y="134076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42831" y="292494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/>
          <p:nvPr/>
        </p:nvSpPr>
        <p:spPr>
          <a:xfrm>
            <a:off x="-42831" y="494116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0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93149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17.6.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Множина класів еквівалентності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є комутативним кільцем з адитивною одиницею 0/1 і мультиплікативною одиницею 1/1.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ЛЕМА. Для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 А маємо 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0/1 тоді і тільки тоді, коли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0.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17.7.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Відображення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визначається співвідношенням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/1, являєтсья мономорфізмом, при цьому говорять, що область цілісності А вкладена в поле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поле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містить область цілісності А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Підмножина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кільця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ідеалом кільця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якщо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а) І – 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підкільце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кільця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б) якщо х належить І 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належить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належать І.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931495"/>
              </a:xfrm>
              <a:blipFill rotWithShape="1">
                <a:blip r:embed="rId2"/>
                <a:stretch>
                  <a:fillRect l="-1111" t="-82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42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8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115202" y="4046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115203" y="23488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Нехай </a:t>
                </a:r>
                <a:r>
                  <a:rPr lang="en-US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комутативне кільце. Ідеал І кільця </a:t>
                </a:r>
                <a:r>
                  <a:rPr lang="en-US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3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головним ідеалом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породженим елементом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якщо І складається з усіх добутків </a:t>
                </a:r>
                <a:r>
                  <a:rPr lang="uk-UA" sz="3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 елементи кільця </a:t>
                </a:r>
                <a:r>
                  <a:rPr lang="en-US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тобто І =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𝑎𝑟</m:t>
                        </m:r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17.8.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Кожен непустий ідеал І кільця цілих чисел є головним ідеалом.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uk-UA" sz="3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Розглянемо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кільце </a:t>
                </a:r>
                <a:r>
                  <a:rPr lang="en-US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Z  </a:t>
                </a: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цілих чисел і два головних ідеали, породжені цілими числами 8 та 12.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…,−24, −16,−8,0,8,16,24,…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…,−24,−12,0,12,24,…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Перетин множин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8</m:t>
                        </m:r>
                      </m:e>
                    </m:d>
                    <m:r>
                      <a:rPr lang="uk-UA" sz="3400" i="1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  <m:d>
                      <m:dPr>
                        <m:begChr m:val="〈"/>
                        <m:endChr m:val="〉"/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12</m:t>
                        </m:r>
                      </m:e>
                    </m:d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…,−48,−24,0,24,48,…</m:t>
                        </m:r>
                      </m:e>
                    </m:d>
                  </m:oMath>
                </a14:m>
                <a:r>
                  <a:rPr lang="uk-UA" sz="3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така множина, що є ідеалом, породженим числом 24. Зазначимо, що 24 – найменше спільне кратне 8 і 12. </a:t>
                </a:r>
                <a:endParaRPr lang="ru-RU" sz="3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∩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uk-UA" sz="3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НСК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uk-UA" sz="3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3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47519"/>
              </a:xfrm>
              <a:blipFill rotWithShape="1">
                <a:blip r:embed="rId2"/>
                <a:stretch>
                  <a:fillRect l="-1111" t="-794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42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Кільця, області цілісності і поля. Слайд 9 з 23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" y="2924944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83774" y="170080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8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1047</TotalTime>
  <Words>3303</Words>
  <Application>Microsoft Office PowerPoint</Application>
  <PresentationFormat>Экран (4:3)</PresentationFormat>
  <Paragraphs>195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cdb2004138l</vt:lpstr>
      <vt:lpstr>Кільця, області цілісності і поля</vt:lpstr>
      <vt:lpstr>План</vt:lpstr>
      <vt:lpstr>Умовні позначення</vt:lpstr>
      <vt:lpstr>Кільця і області цілісності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Області цілісності</vt:lpstr>
      <vt:lpstr>Презентация PowerPoint</vt:lpstr>
      <vt:lpstr>Презентация PowerPoint</vt:lpstr>
      <vt:lpstr>Презентация PowerPoint</vt:lpstr>
      <vt:lpstr>Поліноми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</vt:lpstr>
      <vt:lpstr>Дякую за увагу</vt:lpstr>
    </vt:vector>
  </TitlesOfParts>
  <Company>DataArt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Кільця, області цілісності і поля</dc:title>
  <dc:creator>Азадова Эллина Валерьевна</dc:creator>
  <cp:lastModifiedBy>Irina</cp:lastModifiedBy>
  <cp:revision>64</cp:revision>
  <dcterms:created xsi:type="dcterms:W3CDTF">2011-11-15T09:59:06Z</dcterms:created>
  <dcterms:modified xsi:type="dcterms:W3CDTF">2012-04-24T23:35:23Z</dcterms:modified>
</cp:coreProperties>
</file>