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077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413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480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671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70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846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54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8878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0032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5241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1422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4757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971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5660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5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168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2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762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0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2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7476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9314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066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772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>
                <a:latin typeface="Times New Roman" pitchFamily="18" charset="0"/>
                <a:cs typeface="Times New Roman" pitchFamily="18" charset="0"/>
              </a:rPr>
              <a:t>Статистика зовнішньоекономічної діяльності</a:t>
            </a: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6980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79481" y="404664"/>
            <a:ext cx="6208743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розміри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і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кількісні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співвідношення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між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масовими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явищами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у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сфері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зовнішніх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стосунків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закономірності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їх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формування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розвитку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взаємозв’язку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а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також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розробка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змісту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методів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обчислення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показників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що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характеризують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зовнішньоекономічні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зв’язки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</a:p>
          <a:p>
            <a:pPr indent="449580" algn="just"/>
            <a: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є здобути теоретичні знання та набути практичних навичок оцінювання соціально-економічних явищ і процесів для ефективного керування зовнішньоекономічними зв’язками.</a:t>
            </a:r>
          </a:p>
          <a:p>
            <a:pPr algn="just"/>
            <a: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розробка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системи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показників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які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характеризують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розміри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динаміку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структуру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зовнішньої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торгівлі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аналіз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факторів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що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впливають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на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розвиток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основних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явищ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зовнішньоекономічної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діяльності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порівняльний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міждержавний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аналіз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аналіз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іноземних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інвестицій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  <a:endParaRPr lang="ru-RU" sz="2000" b="1" dirty="0">
              <a:solidFill>
                <a:prstClr val="white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6231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2266" y="199072"/>
            <a:ext cx="6376067" cy="670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ринки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інструменти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міжнародної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торгівлі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Збирати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обробляти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упорядковувати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великий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 стан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зовнішньої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держав.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Досліджувати економічні явища та процеси у міжнародній сфері на основі розуміння історичних передумов їх розвитку, виділяючи й узагальнюючи тенденції.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Розраховувати та оцінювати  показники розвитку зовнішньої торгівлі держав, ефективність </a:t>
            </a:r>
            <a:r>
              <a:rPr lang="uk-UA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експортно</a:t>
            </a: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/імпортної діяльності їх суб’єктів, й, у цілому, обсяги та динаміку міжнародної торгівлі.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460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9588" y="332656"/>
            <a:ext cx="6480720" cy="6731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Програмні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студент повинен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знати: 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статистичного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проведенні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статистичних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схему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динаміки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індексів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аналізі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моделювання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уміти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збирати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обробляти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внутрішню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зовнішню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інформацію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 стан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первинної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аналізувати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ринкову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інформацію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оформлювати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оптимальну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систему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характеризують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розміри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динаміку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і структуру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зовнішньоекономічної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зовнішньої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торгівлі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тенденції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валютного ринку.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55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537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844824"/>
            <a:ext cx="8568951" cy="4407408"/>
          </a:xfrm>
        </p:spPr>
        <p:txBody>
          <a:bodyPr>
            <a:no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1. Предмет і завдання дисципліни.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2. Класифікації та групування в статистиці зовнішньоекономічної діяльності.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3.  Основи митної статистики.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4.  Показники зовнішньої торгівлі товарами.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5.  Показники зовнішньої торгівлі послугами.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6.  Аналіз зовнішньоекономічних фінансових операцій.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7.  Облік зовнішньоекономічної діяльності в системі національних рахунків.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8. Аналіз платіжного балансу.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Тема 9. Аналіз ефективності зовнішньоекономічної діяльності.</a:t>
            </a:r>
          </a:p>
          <a:p>
            <a:pPr marL="45720" indent="0">
              <a:buNone/>
            </a:pP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7627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19071"/>
            <a:ext cx="8609381" cy="440740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10000"/>
              </a:lnSpc>
            </a:pP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Международная статистика: учебник для магистров / под ред. Б. И. Башкатова, А. Е.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Суринова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. − 2-е изд.,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перераб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. и доп. − М.: Издательство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Юрайт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, 2015. − 701 с.</a:t>
            </a:r>
          </a:p>
          <a:p>
            <a:pPr>
              <a:lnSpc>
                <a:spcPct val="110000"/>
              </a:lnSpc>
            </a:pP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Основы международной статистики: Учебник / Под общ. ред. д-ра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экон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. наук Ю.Н. Иванова.  − М.: НИЦ Инфра-М, 2013. – 620 с. </a:t>
            </a:r>
          </a:p>
          <a:p>
            <a:pPr>
              <a:lnSpc>
                <a:spcPct val="110000"/>
              </a:lnSpc>
            </a:pP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Моторин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Р.М.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Міжнародна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статистика: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/ Р.М.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Моторин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. − К.: КНЕУ, 2004. − 324 с.</a:t>
            </a:r>
          </a:p>
          <a:p>
            <a:pPr>
              <a:lnSpc>
                <a:spcPct val="110000"/>
              </a:lnSpc>
            </a:pP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Салин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В. Н. Макроэкономическая статистика: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учебн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пособ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. / В. Н.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Салин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. – 2-е изд.,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испр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. – М.: Дело, 2001. − 336 с.</a:t>
            </a:r>
          </a:p>
          <a:p>
            <a:pPr>
              <a:lnSpc>
                <a:spcPct val="110000"/>
              </a:lnSpc>
            </a:pP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Статистика: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/ С. С. Герасименко, А. В. Головач, А.М.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Єріна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.; За наук. ред. д-ра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екон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. наук С. С.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Герасименка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. – 2-ге вид.,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перероб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. і доп. – К.: КНЕУ, 2000. – 467 с.</a:t>
            </a:r>
          </a:p>
          <a:p>
            <a:pPr>
              <a:lnSpc>
                <a:spcPct val="110000"/>
              </a:lnSpc>
            </a:pP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Управление внешнеэкономической деятельностью: Учеб. пособие: 2-е изд.,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испр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. и доп. / За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заг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. ред. А. И. </a:t>
            </a:r>
            <a:r>
              <a:rPr lang="ru-RU" sz="8000" dirty="0" err="1">
                <a:latin typeface="Times New Roman" pitchFamily="18" charset="0"/>
                <a:cs typeface="Times New Roman" pitchFamily="18" charset="0"/>
              </a:rPr>
              <a:t>Кредисова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. – К.: ВИРА-Р, 2002. – 552 с.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4005958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554</Words>
  <Application>Microsoft Office PowerPoint</Application>
  <PresentationFormat>Экран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Сетка</vt:lpstr>
      <vt:lpstr>1_Сетка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4</cp:revision>
  <dcterms:created xsi:type="dcterms:W3CDTF">2020-06-10T19:01:53Z</dcterms:created>
  <dcterms:modified xsi:type="dcterms:W3CDTF">2020-07-09T15:40:43Z</dcterms:modified>
</cp:coreProperties>
</file>