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  <p:sldId id="26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31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312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016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07462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464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65805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0115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623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1294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355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45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9148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3172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8162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92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7073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329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90113-A620-49EE-BC1A-9E254BA58C76}" type="datetimeFigureOut">
              <a:rPr lang="ru-RU" smtClean="0"/>
              <a:t>11.06.2020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3B2A40F-4683-4F5B-8E7E-1E865113D04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13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fizrast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99309" y="872837"/>
            <a:ext cx="9393382" cy="1413164"/>
          </a:xfrm>
        </p:spPr>
        <p:txBody>
          <a:bodyPr>
            <a:normAutofit/>
          </a:bodyPr>
          <a:lstStyle/>
          <a:p>
            <a:r>
              <a:rPr lang="uk-UA" sz="3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Вплив на ріст і розвиток </a:t>
            </a:r>
            <a:r>
              <a:rPr lang="uk-UA" sz="3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рослин надлишку елементів живлення</a:t>
            </a:r>
            <a:endParaRPr lang="ru-RU" sz="3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76255" y="3380510"/>
            <a:ext cx="6941127" cy="2036618"/>
          </a:xfrm>
        </p:spPr>
        <p:txBody>
          <a:bodyPr>
            <a:normAutofit/>
          </a:bodyPr>
          <a:lstStyle/>
          <a:p>
            <a:r>
              <a:rPr lang="uk-UA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 експерименту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uk-UA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порівняти параметри вегетативних органів (кількість і розміри листків, об'єм кореневої системи, вага листя, вага кореня) у рослин, вирощених в різних умовах мінерального </a:t>
            </a:r>
            <a:r>
              <a:rPr lang="uk-UA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живлення</a:t>
            </a:r>
          </a:p>
        </p:txBody>
      </p:sp>
      <p:sp>
        <p:nvSpPr>
          <p:cNvPr id="4" name="Заголовок 5"/>
          <p:cNvSpPr txBox="1">
            <a:spLocks/>
          </p:cNvSpPr>
          <p:nvPr/>
        </p:nvSpPr>
        <p:spPr>
          <a:xfrm>
            <a:off x="409575" y="304800"/>
            <a:ext cx="8154988" cy="172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639451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3471" y="416292"/>
            <a:ext cx="5498130" cy="539672"/>
          </a:xfrm>
        </p:spPr>
        <p:txBody>
          <a:bodyPr>
            <a:normAutofit/>
          </a:bodyPr>
          <a:lstStyle/>
          <a:p>
            <a:pPr algn="ctr"/>
            <a:r>
              <a:rPr lang="uk-UA" sz="2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Література для самопідготовки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9526" y="1136073"/>
            <a:ext cx="8915400" cy="3089564"/>
          </a:xfrm>
        </p:spPr>
        <p:txBody>
          <a:bodyPr>
            <a:normAutofit/>
          </a:bodyPr>
          <a:lstStyle/>
          <a:p>
            <a:r>
              <a:rPr lang="uk-UA" sz="2400" dirty="0"/>
              <a:t>Мусієнко М.М. Фізіологія рослин. – К.: Фітосоціоцентр, 2001. – 392 с</a:t>
            </a:r>
            <a:r>
              <a:rPr lang="uk-UA" sz="2400" dirty="0" smtClean="0"/>
              <a:t>.</a:t>
            </a:r>
          </a:p>
          <a:p>
            <a:r>
              <a:rPr lang="uk-UA" sz="2400" dirty="0"/>
              <a:t>Фізіологія рослин: Практикум / О.В. </a:t>
            </a:r>
            <a:r>
              <a:rPr lang="uk-UA" sz="2400" dirty="0" err="1"/>
              <a:t>Брайон</a:t>
            </a:r>
            <a:r>
              <a:rPr lang="uk-UA" sz="2400" dirty="0"/>
              <a:t> та ін. – К.: Вища школа, 1995. – 191 с</a:t>
            </a:r>
            <a:r>
              <a:rPr lang="uk-UA" sz="2400" dirty="0" smtClean="0"/>
              <a:t>.</a:t>
            </a:r>
          </a:p>
          <a:p>
            <a:r>
              <a:rPr lang="ru-RU" sz="2400" dirty="0"/>
              <a:t>Физиология растений: онлайн-энциклопедия. – </a:t>
            </a:r>
            <a:r>
              <a:rPr lang="uk-UA" sz="2400" dirty="0"/>
              <a:t>[Електронний ресурс]. – Режим доступу: </a:t>
            </a:r>
            <a:r>
              <a:rPr lang="en-US" sz="2400" u="sng" dirty="0">
                <a:hlinkClick r:id="rId2"/>
              </a:rPr>
              <a:t>http</a:t>
            </a:r>
            <a:r>
              <a:rPr lang="ru-RU" sz="2400" u="sng" dirty="0">
                <a:hlinkClick r:id="rId2"/>
              </a:rPr>
              <a:t>://</a:t>
            </a:r>
            <a:r>
              <a:rPr lang="en-US" sz="2400" u="sng" dirty="0" err="1">
                <a:hlinkClick r:id="rId2"/>
              </a:rPr>
              <a:t>fizrast</a:t>
            </a:r>
            <a:r>
              <a:rPr lang="ru-RU" sz="2400" u="sng" dirty="0">
                <a:hlinkClick r:id="rId2"/>
              </a:rPr>
              <a:t>.</a:t>
            </a:r>
            <a:r>
              <a:rPr lang="en-US" sz="2400" u="sng" dirty="0" err="1">
                <a:hlinkClick r:id="rId2"/>
              </a:rPr>
              <a:t>ru</a:t>
            </a:r>
            <a:r>
              <a:rPr lang="ru-RU" sz="2400" u="sng" dirty="0">
                <a:hlinkClick r:id="rId2"/>
              </a:rPr>
              <a:t>/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16046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06581" y="194008"/>
            <a:ext cx="111944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i="1" dirty="0" smtClean="0">
                <a:solidFill>
                  <a:schemeClr val="accent3"/>
                </a:solidFill>
              </a:rPr>
              <a:t>Теоретична основа експерименту</a:t>
            </a:r>
            <a:r>
              <a:rPr lang="uk-UA" sz="2000" dirty="0" smtClean="0"/>
              <a:t>: </a:t>
            </a:r>
            <a:r>
              <a:rPr lang="uk-UA" sz="2000" dirty="0"/>
              <a:t>Використання мінеральних добрив </a:t>
            </a:r>
            <a:r>
              <a:rPr lang="uk-UA" sz="2000" dirty="0" smtClean="0"/>
              <a:t>– </a:t>
            </a:r>
            <a:r>
              <a:rPr lang="uk-UA" sz="2000" dirty="0"/>
              <a:t>головний засіб підвищення врожайності сільськогосподарських культур. За рахунок нітрогену, фосфору, калію та інших дефіцитних в землеробстві елементів, які містяться у відповідних типах міндобрив, культурні рослини краще використовують енергію Сонця і </a:t>
            </a:r>
            <a:r>
              <a:rPr lang="uk-UA" sz="2000" dirty="0" err="1"/>
              <a:t>грунтово</a:t>
            </a:r>
            <a:r>
              <a:rPr lang="uk-UA" sz="2000" dirty="0"/>
              <a:t>-кліматичні фактори, створюючи додатковий врожай</a:t>
            </a:r>
            <a:r>
              <a:rPr lang="uk-UA" sz="2000" dirty="0" smtClean="0"/>
              <a:t>.</a:t>
            </a:r>
          </a:p>
          <a:p>
            <a:pPr algn="just"/>
            <a:r>
              <a:rPr lang="uk-UA" sz="2000" dirty="0"/>
              <a:t>Нестачу цих елементів не можна замінити ніякими іншими агротехнічними заходами. Кількість доступних для рослин поживних речовин у </a:t>
            </a:r>
            <a:r>
              <a:rPr lang="uk-UA" sz="2000" dirty="0" err="1"/>
              <a:t>грунті</a:t>
            </a:r>
            <a:r>
              <a:rPr lang="uk-UA" sz="2000" dirty="0"/>
              <a:t> зале­жить як від </a:t>
            </a:r>
            <a:r>
              <a:rPr lang="uk-UA" sz="2000" dirty="0" err="1"/>
              <a:t>обʼємів</a:t>
            </a:r>
            <a:r>
              <a:rPr lang="uk-UA" sz="2000" dirty="0"/>
              <a:t> винесення </a:t>
            </a:r>
            <a:r>
              <a:rPr lang="uk-UA" sz="2000" dirty="0" err="1"/>
              <a:t>поивни</a:t>
            </a:r>
            <a:r>
              <a:rPr lang="uk-UA" sz="2000" dirty="0"/>
              <a:t> елементів з </a:t>
            </a:r>
            <a:r>
              <a:rPr lang="uk-UA" sz="2000" dirty="0" err="1"/>
              <a:t>грунтів</a:t>
            </a:r>
            <a:r>
              <a:rPr lang="uk-UA" sz="2000" dirty="0"/>
              <a:t> так і від кількості внесених добрив. </a:t>
            </a:r>
            <a:endParaRPr lang="uk-UA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980219" y="2871294"/>
            <a:ext cx="361603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dirty="0"/>
              <a:t>В практиці землероб­ства найчастіше доводиться мати справу з азотними, фосфорними і калійними добривами. </a:t>
            </a:r>
          </a:p>
          <a:p>
            <a:pPr algn="just"/>
            <a:r>
              <a:rPr lang="uk-UA" sz="2000" dirty="0" smtClean="0"/>
              <a:t>Використання </a:t>
            </a:r>
            <a:r>
              <a:rPr lang="uk-UA" sz="2000" dirty="0"/>
              <a:t>штучних джерел відтворення пулу мінеральних елементів в </a:t>
            </a:r>
            <a:r>
              <a:rPr lang="uk-UA" sz="2000" dirty="0" err="1"/>
              <a:t>грунті</a:t>
            </a:r>
            <a:r>
              <a:rPr lang="uk-UA" sz="2000" dirty="0"/>
              <a:t> тягне за собою небезпеку їх надмірного застосування.</a:t>
            </a: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581" y="2871295"/>
            <a:ext cx="7099572" cy="3477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23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1427" y="360218"/>
            <a:ext cx="6845446" cy="43918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/>
              <a:t>При надлишку нітрогену дерева більш схильні до ураження хворобами та шкідниками, у </a:t>
            </a:r>
            <a:r>
              <a:rPr lang="uk-UA" sz="2000" dirty="0" err="1"/>
              <a:t>ни</a:t>
            </a:r>
            <a:r>
              <a:rPr lang="uk-UA" sz="2000" dirty="0"/>
              <a:t> нерідко розвивається хлороз. </a:t>
            </a:r>
            <a:r>
              <a:rPr lang="ru-RU" sz="2000" dirty="0"/>
              <a:t>У </a:t>
            </a:r>
            <a:r>
              <a:rPr lang="ru-RU" sz="2000" dirty="0" err="1"/>
              <a:t>молодих</a:t>
            </a:r>
            <a:r>
              <a:rPr lang="ru-RU" sz="2000" dirty="0"/>
              <a:t> дерев </a:t>
            </a:r>
            <a:r>
              <a:rPr lang="ru-RU" sz="2000" dirty="0" err="1"/>
              <a:t>затягується</a:t>
            </a:r>
            <a:r>
              <a:rPr lang="ru-RU" sz="2000" dirty="0"/>
              <a:t> </a:t>
            </a:r>
            <a:r>
              <a:rPr lang="ru-RU" sz="2000" dirty="0" err="1"/>
              <a:t>ріст</a:t>
            </a:r>
            <a:r>
              <a:rPr lang="ru-RU" sz="2000" dirty="0"/>
              <a:t> </a:t>
            </a:r>
            <a:r>
              <a:rPr lang="ru-RU" sz="2000" dirty="0" err="1"/>
              <a:t>пагонів</a:t>
            </a:r>
            <a:r>
              <a:rPr lang="ru-RU" sz="2000" dirty="0"/>
              <a:t>, вони погано </a:t>
            </a:r>
            <a:r>
              <a:rPr lang="ru-RU" sz="2000" dirty="0" err="1"/>
              <a:t>визрівають</a:t>
            </a:r>
            <a:r>
              <a:rPr lang="ru-RU" sz="2000" dirty="0"/>
              <a:t>.</a:t>
            </a:r>
            <a:r>
              <a:rPr lang="uk-UA" sz="2000" dirty="0"/>
              <a:t> У овочевих культур надмірне внесення </a:t>
            </a:r>
            <a:r>
              <a:rPr lang="uk-UA" sz="2000" dirty="0" err="1"/>
              <a:t>нітрогенних</a:t>
            </a:r>
            <a:r>
              <a:rPr lang="uk-UA" sz="2000" dirty="0"/>
              <a:t> добрив приводить до накопичення вільних нітратів в продукції. </a:t>
            </a:r>
            <a:r>
              <a:rPr lang="ru-RU" sz="2000" dirty="0" err="1"/>
              <a:t>Надлишок</a:t>
            </a:r>
            <a:r>
              <a:rPr lang="ru-RU" sz="2000" dirty="0"/>
              <a:t> </a:t>
            </a:r>
            <a:r>
              <a:rPr lang="ru-RU" sz="2000" dirty="0" err="1"/>
              <a:t>фосфорних</a:t>
            </a:r>
            <a:r>
              <a:rPr lang="ru-RU" sz="2000" dirty="0"/>
              <a:t> добрив </a:t>
            </a:r>
            <a:r>
              <a:rPr lang="ru-RU" sz="2000" dirty="0" err="1"/>
              <a:t>найчастіше</a:t>
            </a:r>
            <a:r>
              <a:rPr lang="ru-RU" sz="2000" dirty="0"/>
              <a:t> </a:t>
            </a:r>
            <a:r>
              <a:rPr lang="ru-RU" sz="2000" dirty="0" err="1"/>
              <a:t>шкідливий</a:t>
            </a:r>
            <a:r>
              <a:rPr lang="ru-RU" sz="2000" dirty="0"/>
              <a:t> не сам по </a:t>
            </a:r>
            <a:r>
              <a:rPr lang="ru-RU" sz="2000" dirty="0" err="1"/>
              <a:t>собі</a:t>
            </a:r>
            <a:r>
              <a:rPr lang="ru-RU" sz="2000" dirty="0"/>
              <a:t>, а </a:t>
            </a:r>
            <a:r>
              <a:rPr lang="ru-RU" sz="2000" dirty="0" err="1"/>
              <a:t>своїми</a:t>
            </a:r>
            <a:r>
              <a:rPr lang="ru-RU" sz="2000" dirty="0"/>
              <a:t> </a:t>
            </a:r>
            <a:r>
              <a:rPr lang="ru-RU" sz="2000" dirty="0" err="1"/>
              <a:t>непрямими</a:t>
            </a:r>
            <a:r>
              <a:rPr lang="ru-RU" sz="2000" dirty="0"/>
              <a:t> </a:t>
            </a:r>
            <a:r>
              <a:rPr lang="ru-RU" sz="2000" dirty="0" err="1"/>
              <a:t>наслідками</a:t>
            </a:r>
            <a:r>
              <a:rPr lang="ru-RU" sz="2000" dirty="0"/>
              <a:t>. При великому </a:t>
            </a:r>
            <a:r>
              <a:rPr lang="ru-RU" sz="2000" dirty="0" err="1"/>
              <a:t>змісті</a:t>
            </a:r>
            <a:r>
              <a:rPr lang="ru-RU" sz="2000" dirty="0"/>
              <a:t> в </a:t>
            </a:r>
            <a:r>
              <a:rPr lang="ru-RU" sz="2000" dirty="0" err="1"/>
              <a:t>грунті</a:t>
            </a:r>
            <a:r>
              <a:rPr lang="ru-RU" sz="2000" dirty="0"/>
              <a:t> фосфору ряд </a:t>
            </a:r>
            <a:r>
              <a:rPr lang="ru-RU" sz="2000" dirty="0" err="1"/>
              <a:t>поживних</a:t>
            </a:r>
            <a:r>
              <a:rPr lang="ru-RU" sz="2000" dirty="0"/>
              <a:t> </a:t>
            </a:r>
            <a:r>
              <a:rPr lang="ru-RU" sz="2000" dirty="0" err="1"/>
              <a:t>елементів</a:t>
            </a:r>
            <a:r>
              <a:rPr lang="ru-RU" sz="2000" dirty="0"/>
              <a:t> переходить в </a:t>
            </a:r>
            <a:r>
              <a:rPr lang="ru-RU" sz="2000" dirty="0" err="1"/>
              <a:t>незасвоюваній</a:t>
            </a:r>
            <a:r>
              <a:rPr lang="ru-RU" sz="2000" dirty="0"/>
              <a:t> для </a:t>
            </a:r>
            <a:r>
              <a:rPr lang="ru-RU" sz="2000" dirty="0" err="1"/>
              <a:t>рослин</a:t>
            </a:r>
            <a:r>
              <a:rPr lang="ru-RU" sz="2000" dirty="0"/>
              <a:t> стан. У </a:t>
            </a:r>
            <a:r>
              <a:rPr lang="ru-RU" sz="2000" dirty="0" err="1"/>
              <a:t>більшості</a:t>
            </a:r>
            <a:r>
              <a:rPr lang="ru-RU" sz="2000" dirty="0"/>
              <a:t> </a:t>
            </a:r>
            <a:r>
              <a:rPr lang="ru-RU" sz="2000" dirty="0" err="1"/>
              <a:t>калійних</a:t>
            </a:r>
            <a:r>
              <a:rPr lang="ru-RU" sz="2000" dirty="0"/>
              <a:t> добрив </a:t>
            </a:r>
            <a:r>
              <a:rPr lang="ru-RU" sz="2000" dirty="0" err="1"/>
              <a:t>присутня</a:t>
            </a:r>
            <a:r>
              <a:rPr lang="ru-RU" sz="2000" dirty="0"/>
              <a:t> в </a:t>
            </a:r>
            <a:r>
              <a:rPr lang="ru-RU" sz="2000" dirty="0" err="1"/>
              <a:t>дуже</a:t>
            </a:r>
            <a:r>
              <a:rPr lang="ru-RU" sz="2000" dirty="0"/>
              <a:t> великих </a:t>
            </a:r>
            <a:r>
              <a:rPr lang="ru-RU" sz="2000" dirty="0" err="1"/>
              <a:t>кількостях</a:t>
            </a:r>
            <a:r>
              <a:rPr lang="ru-RU" sz="2000" dirty="0"/>
              <a:t> хлор - </a:t>
            </a:r>
            <a:r>
              <a:rPr lang="ru-RU" sz="2000" dirty="0" err="1"/>
              <a:t>отруйний</a:t>
            </a:r>
            <a:r>
              <a:rPr lang="ru-RU" sz="2000" dirty="0"/>
              <a:t> для </a:t>
            </a:r>
            <a:r>
              <a:rPr lang="ru-RU" sz="2000" dirty="0" err="1"/>
              <a:t>рослин</a:t>
            </a:r>
            <a:r>
              <a:rPr lang="ru-RU" sz="2000" dirty="0"/>
              <a:t> </a:t>
            </a:r>
            <a:r>
              <a:rPr lang="ru-RU" sz="2000" dirty="0" err="1"/>
              <a:t>елемент</a:t>
            </a:r>
            <a:r>
              <a:rPr lang="ru-RU" sz="2000" dirty="0"/>
              <a:t>. </a:t>
            </a:r>
            <a:r>
              <a:rPr lang="ru-RU" sz="2000" dirty="0" err="1"/>
              <a:t>Отже</a:t>
            </a:r>
            <a:r>
              <a:rPr lang="ru-RU" sz="2000" dirty="0"/>
              <a:t>, </a:t>
            </a:r>
            <a:r>
              <a:rPr lang="ru-RU" sz="2000" dirty="0" err="1"/>
              <a:t>надмірне</a:t>
            </a:r>
            <a:r>
              <a:rPr lang="ru-RU" sz="2000" dirty="0"/>
              <a:t> </a:t>
            </a:r>
            <a:r>
              <a:rPr lang="ru-RU" sz="2000" dirty="0" err="1"/>
              <a:t>застосування</a:t>
            </a:r>
            <a:r>
              <a:rPr lang="ru-RU" sz="2000" dirty="0"/>
              <a:t> добрив не </a:t>
            </a:r>
            <a:r>
              <a:rPr lang="ru-RU" sz="2000" dirty="0" err="1"/>
              <a:t>тільки</a:t>
            </a:r>
            <a:r>
              <a:rPr lang="ru-RU" sz="2000" dirty="0"/>
              <a:t> </a:t>
            </a:r>
            <a:r>
              <a:rPr lang="ru-RU" sz="2000" dirty="0" err="1"/>
              <a:t>економічно</a:t>
            </a:r>
            <a:r>
              <a:rPr lang="ru-RU" sz="2000" dirty="0"/>
              <a:t> </a:t>
            </a:r>
            <a:r>
              <a:rPr lang="ru-RU" sz="2000" dirty="0" err="1" smtClean="0"/>
              <a:t>безцільне</a:t>
            </a:r>
            <a:r>
              <a:rPr lang="ru-RU" sz="2000" dirty="0" smtClean="0"/>
              <a:t>, </a:t>
            </a:r>
            <a:r>
              <a:rPr lang="ru-RU" sz="2000" dirty="0"/>
              <a:t>але в </a:t>
            </a:r>
            <a:r>
              <a:rPr lang="ru-RU" sz="2000" dirty="0" err="1"/>
              <a:t>більшості</a:t>
            </a:r>
            <a:r>
              <a:rPr lang="ru-RU" sz="2000" dirty="0"/>
              <a:t> </a:t>
            </a:r>
            <a:r>
              <a:rPr lang="ru-RU" sz="2000" dirty="0" err="1"/>
              <a:t>випадків</a:t>
            </a:r>
            <a:r>
              <a:rPr lang="ru-RU" sz="2000" dirty="0"/>
              <a:t> </a:t>
            </a:r>
            <a:r>
              <a:rPr lang="ru-RU" sz="2000" dirty="0" smtClean="0"/>
              <a:t>є </a:t>
            </a:r>
            <a:r>
              <a:rPr lang="ru-RU" sz="2000" dirty="0" err="1" smtClean="0"/>
              <a:t>шкідливим</a:t>
            </a:r>
            <a:r>
              <a:rPr lang="ru-RU" sz="2000" dirty="0" smtClean="0"/>
              <a:t>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874" y="1253402"/>
            <a:ext cx="4429641" cy="3371663"/>
          </a:xfrm>
          <a:prstGeom prst="rect">
            <a:avLst/>
          </a:prstGeom>
        </p:spPr>
      </p:pic>
      <p:sp>
        <p:nvSpPr>
          <p:cNvPr id="8" name="Объект 2"/>
          <p:cNvSpPr txBox="1">
            <a:spLocks/>
          </p:cNvSpPr>
          <p:nvPr/>
        </p:nvSpPr>
        <p:spPr>
          <a:xfrm>
            <a:off x="691428" y="5320146"/>
            <a:ext cx="11275087" cy="13161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sz="2000" dirty="0">
                <a:solidFill>
                  <a:schemeClr val="bg2">
                    <a:lumMod val="25000"/>
                  </a:schemeClr>
                </a:solidFill>
              </a:rPr>
              <a:t>Одним з методів </a:t>
            </a:r>
            <a:r>
              <a:rPr lang="uk-UA" sz="2000" dirty="0" err="1">
                <a:solidFill>
                  <a:schemeClr val="bg2">
                    <a:lumMod val="25000"/>
                  </a:schemeClr>
                </a:solidFill>
              </a:rPr>
              <a:t>виначення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</a:rPr>
              <a:t> перевищення вмісту </a:t>
            </a:r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</a:rPr>
              <a:t>мінеральних 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</a:rPr>
              <a:t>елементів в </a:t>
            </a:r>
            <a:r>
              <a:rPr lang="uk-UA" sz="2000" dirty="0" err="1">
                <a:solidFill>
                  <a:schemeClr val="bg2">
                    <a:lumMod val="25000"/>
                  </a:schemeClr>
                </a:solidFill>
              </a:rPr>
              <a:t>грунті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</a:rPr>
              <a:t> є рослинна діагностика. Для цього </a:t>
            </a:r>
            <a:r>
              <a:rPr lang="uk-UA" sz="2000" dirty="0" err="1">
                <a:solidFill>
                  <a:schemeClr val="bg2">
                    <a:lumMod val="25000"/>
                  </a:schemeClr>
                </a:solidFill>
              </a:rPr>
              <a:t>аналіують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uk-UA" sz="2000" dirty="0" err="1">
                <a:solidFill>
                  <a:schemeClr val="bg2">
                    <a:lumMod val="25000"/>
                  </a:schemeClr>
                </a:solidFill>
              </a:rPr>
              <a:t>морфометричні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uk-UA" sz="2000" dirty="0" err="1">
                <a:solidFill>
                  <a:schemeClr val="bg2">
                    <a:lumMod val="25000"/>
                  </a:schemeClr>
                </a:solidFill>
              </a:rPr>
              <a:t>поканики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</a:rPr>
              <a:t> рослин, </a:t>
            </a:r>
            <a:r>
              <a:rPr lang="uk-UA" sz="2000" dirty="0" err="1">
                <a:solidFill>
                  <a:schemeClr val="bg2">
                    <a:lumMod val="25000"/>
                  </a:schemeClr>
                </a:solidFill>
              </a:rPr>
              <a:t>вирощени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</a:rPr>
              <a:t> в </a:t>
            </a:r>
            <a:r>
              <a:rPr lang="uk-UA" sz="2000" dirty="0" err="1">
                <a:solidFill>
                  <a:schemeClr val="bg2">
                    <a:lumMod val="25000"/>
                  </a:schemeClr>
                </a:solidFill>
              </a:rPr>
              <a:t>піщани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</a:rPr>
              <a:t> культурах на сумішах з надлишком окремих </a:t>
            </a:r>
            <a:r>
              <a:rPr lang="uk-UA" sz="2000" dirty="0" smtClean="0">
                <a:solidFill>
                  <a:schemeClr val="bg2">
                    <a:lumMod val="25000"/>
                  </a:schemeClr>
                </a:solidFill>
              </a:rPr>
              <a:t>мінеральних </a:t>
            </a:r>
            <a:r>
              <a:rPr lang="uk-UA" sz="2000" dirty="0">
                <a:solidFill>
                  <a:schemeClr val="bg2">
                    <a:lumMod val="25000"/>
                  </a:schemeClr>
                </a:solidFill>
              </a:rPr>
              <a:t>елементів</a:t>
            </a:r>
          </a:p>
        </p:txBody>
      </p:sp>
    </p:spTree>
    <p:extLst>
      <p:ext uri="{BB962C8B-B14F-4D97-AF65-F5344CB8AC3E}">
        <p14:creationId xmlns:p14="http://schemas.microsoft.com/office/powerpoint/2010/main" val="66469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498765" y="405650"/>
            <a:ext cx="11457707" cy="15894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200" b="1" i="1" dirty="0" smtClean="0">
                <a:solidFill>
                  <a:srgbClr val="C00000"/>
                </a:solidFill>
              </a:rPr>
              <a:t>Мета експерименту:</a:t>
            </a:r>
            <a:r>
              <a:rPr lang="uk-UA" sz="2200" b="1" dirty="0" smtClean="0">
                <a:solidFill>
                  <a:srgbClr val="C00000"/>
                </a:solidFill>
              </a:rPr>
              <a:t> </a:t>
            </a:r>
            <a:r>
              <a:rPr lang="uk-UA" sz="2200" b="1" dirty="0">
                <a:solidFill>
                  <a:schemeClr val="bg2">
                    <a:lumMod val="50000"/>
                  </a:schemeClr>
                </a:solidFill>
              </a:rPr>
              <a:t>п</a:t>
            </a:r>
            <a:r>
              <a:rPr lang="uk-UA" sz="2200" b="1" dirty="0" smtClean="0">
                <a:solidFill>
                  <a:schemeClr val="bg2">
                    <a:lumMod val="50000"/>
                  </a:schemeClr>
                </a:solidFill>
              </a:rPr>
              <a:t>орівняння </a:t>
            </a:r>
            <a:r>
              <a:rPr lang="uk-UA" sz="2200" b="1" dirty="0" err="1">
                <a:solidFill>
                  <a:schemeClr val="bg2">
                    <a:lumMod val="50000"/>
                  </a:schemeClr>
                </a:solidFill>
              </a:rPr>
              <a:t>морфометричних</a:t>
            </a:r>
            <a:r>
              <a:rPr lang="uk-UA" sz="2200" b="1" dirty="0">
                <a:solidFill>
                  <a:schemeClr val="bg2">
                    <a:lumMod val="50000"/>
                  </a:schemeClr>
                </a:solidFill>
              </a:rPr>
              <a:t> показників піддослідних рослин</a:t>
            </a:r>
            <a:endParaRPr lang="uk-UA" sz="22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uk-UA" sz="2200" b="1" i="1" dirty="0" smtClean="0">
                <a:solidFill>
                  <a:srgbClr val="C00000"/>
                </a:solidFill>
              </a:rPr>
              <a:t>Об</a:t>
            </a:r>
            <a:r>
              <a:rPr lang="en-US" sz="2200" b="1" i="1" dirty="0" smtClean="0">
                <a:solidFill>
                  <a:srgbClr val="C00000"/>
                </a:solidFill>
              </a:rPr>
              <a:t>’</a:t>
            </a:r>
            <a:r>
              <a:rPr lang="uk-UA" sz="2200" b="1" i="1" dirty="0" err="1" smtClean="0">
                <a:solidFill>
                  <a:srgbClr val="C00000"/>
                </a:solidFill>
              </a:rPr>
              <a:t>єкти</a:t>
            </a:r>
            <a:r>
              <a:rPr lang="uk-UA" sz="2200" b="1" i="1" dirty="0" smtClean="0">
                <a:solidFill>
                  <a:srgbClr val="C00000"/>
                </a:solidFill>
              </a:rPr>
              <a:t> експерименту</a:t>
            </a:r>
            <a:r>
              <a:rPr lang="uk-UA" sz="2200" b="1" dirty="0" smtClean="0">
                <a:solidFill>
                  <a:srgbClr val="C00000"/>
                </a:solidFill>
              </a:rPr>
              <a:t>: </a:t>
            </a:r>
            <a:r>
              <a:rPr lang="uk-UA" sz="2200" b="1" dirty="0">
                <a:solidFill>
                  <a:schemeClr val="bg2">
                    <a:lumMod val="50000"/>
                  </a:schemeClr>
                </a:solidFill>
              </a:rPr>
              <a:t>рослини кукурудзи, вирощені на піщаних культурах в умовах різних поживних сумішей</a:t>
            </a:r>
            <a:r>
              <a:rPr lang="uk-UA" sz="2400" dirty="0"/>
              <a:t>.</a:t>
            </a:r>
            <a:endParaRPr lang="uk-UA" sz="2200" b="1" dirty="0" smtClean="0">
              <a:solidFill>
                <a:srgbClr val="C000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765" y="2133599"/>
            <a:ext cx="6938773" cy="407092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7928" y="2133599"/>
            <a:ext cx="3378154" cy="40684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917781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4530437" y="119208"/>
            <a:ext cx="2895599" cy="4626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200" b="1" dirty="0" smtClean="0">
                <a:solidFill>
                  <a:srgbClr val="C00000"/>
                </a:solidFill>
              </a:rPr>
              <a:t>Хід експерименту</a:t>
            </a:r>
            <a:endParaRPr lang="uk-UA" sz="2200" b="1" dirty="0" smtClean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 txBox="1">
            <a:spLocks/>
          </p:cNvSpPr>
          <p:nvPr/>
        </p:nvSpPr>
        <p:spPr>
          <a:xfrm>
            <a:off x="609599" y="581892"/>
            <a:ext cx="11042074" cy="19257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 smtClean="0">
                <a:solidFill>
                  <a:schemeClr val="bg2">
                    <a:lumMod val="25000"/>
                  </a:schemeClr>
                </a:solidFill>
              </a:rPr>
              <a:t>Для проведення експерименту піддослідні рослини кукурудзи вирощують на очищеному піску з додаванням сумішей мінеральних солей </a:t>
            </a:r>
            <a:endParaRPr lang="uk-UA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uk-UA" dirty="0"/>
              <a:t>За 1,5-2 місяці до початку практики готують вегетаційні пластикові посудини </a:t>
            </a:r>
            <a:r>
              <a:rPr lang="uk-UA" dirty="0" smtClean="0"/>
              <a:t>на 5 л та дренаж - </a:t>
            </a:r>
            <a:r>
              <a:rPr lang="uk-UA" dirty="0"/>
              <a:t>уламки пінопласту або керамзит. В посудини вносять дренаж на дно, </a:t>
            </a:r>
            <a:r>
              <a:rPr lang="uk-UA" dirty="0" smtClean="0"/>
              <a:t>зверху висипають 3 кг </a:t>
            </a:r>
            <a:r>
              <a:rPr lang="uk-UA" dirty="0"/>
              <a:t>просіяного чистого сухого піску (його попередньо промивають і висушують</a:t>
            </a:r>
            <a:r>
              <a:rPr lang="uk-UA" dirty="0" smtClean="0"/>
              <a:t>)</a:t>
            </a:r>
            <a:r>
              <a:rPr lang="uk-UA" dirty="0"/>
              <a:t> та наважки солей відповідно до схеми </a:t>
            </a:r>
            <a:r>
              <a:rPr lang="uk-UA" dirty="0" smtClean="0"/>
              <a:t>досліду (кожен варіант – в 3х повторностях):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966158"/>
              </p:ext>
            </p:extLst>
          </p:nvPr>
        </p:nvGraphicFramePr>
        <p:xfrm>
          <a:off x="1011093" y="2673928"/>
          <a:ext cx="10502034" cy="3660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5970"/>
                <a:gridCol w="1155884"/>
                <a:gridCol w="1155884"/>
                <a:gridCol w="1321011"/>
                <a:gridCol w="1321011"/>
                <a:gridCol w="1486137"/>
                <a:gridCol w="1486137"/>
              </a:tblGrid>
              <a:tr h="210185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Наважки солей (з розрахунку на 1 кг субстрату</a:t>
                      </a:r>
                      <a:r>
                        <a:rPr lang="uk-UA" sz="1600" dirty="0" smtClean="0">
                          <a:solidFill>
                            <a:srgbClr val="C00000"/>
                          </a:solidFill>
                          <a:effectLst/>
                        </a:rPr>
                        <a:t>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5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 err="1">
                          <a:effectLst/>
                        </a:rPr>
                        <a:t>Са</a:t>
                      </a:r>
                      <a:r>
                        <a:rPr lang="uk-UA" sz="1400" b="1" dirty="0">
                          <a:effectLst/>
                        </a:rPr>
                        <a:t>(NO</a:t>
                      </a:r>
                      <a:r>
                        <a:rPr lang="uk-UA" sz="1400" b="1" baseline="-25000" dirty="0">
                          <a:effectLst/>
                        </a:rPr>
                        <a:t>3</a:t>
                      </a:r>
                      <a:r>
                        <a:rPr lang="uk-UA" sz="1400" b="1" dirty="0">
                          <a:effectLst/>
                        </a:rPr>
                        <a:t>)</a:t>
                      </a:r>
                      <a:r>
                        <a:rPr lang="uk-UA" sz="1400" b="1" baseline="-25000" dirty="0">
                          <a:effectLst/>
                        </a:rPr>
                        <a:t>2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КН</a:t>
                      </a:r>
                      <a:r>
                        <a:rPr lang="uk-UA" sz="1400" b="1" baseline="-25000" dirty="0">
                          <a:effectLst/>
                        </a:rPr>
                        <a:t>2</a:t>
                      </a:r>
                      <a:r>
                        <a:rPr lang="uk-UA" sz="1400" b="1" dirty="0">
                          <a:effectLst/>
                        </a:rPr>
                        <a:t>РО</a:t>
                      </a:r>
                      <a:r>
                        <a:rPr lang="uk-UA" sz="1400" b="1" baseline="-25000" dirty="0">
                          <a:effectLst/>
                        </a:rPr>
                        <a:t>4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 err="1">
                          <a:effectLst/>
                        </a:rPr>
                        <a:t>КСl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МgSO</a:t>
                      </a:r>
                      <a:r>
                        <a:rPr lang="uk-UA" sz="1400" b="1" baseline="-25000" dirty="0">
                          <a:effectLst/>
                        </a:rPr>
                        <a:t>4</a:t>
                      </a:r>
                      <a:r>
                        <a:rPr lang="uk-UA" sz="1400" b="1" dirty="0">
                          <a:effectLst/>
                        </a:rPr>
                        <a:t>*7Н</a:t>
                      </a:r>
                      <a:r>
                        <a:rPr lang="uk-UA" sz="1400" b="1" baseline="-25000" dirty="0">
                          <a:effectLst/>
                        </a:rPr>
                        <a:t>2</a:t>
                      </a:r>
                      <a:r>
                        <a:rPr lang="uk-UA" sz="1400" b="1" dirty="0">
                          <a:effectLst/>
                        </a:rPr>
                        <a:t>О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FеСl</a:t>
                      </a:r>
                      <a:r>
                        <a:rPr lang="uk-UA" sz="1400" b="1" baseline="-25000" dirty="0">
                          <a:effectLst/>
                        </a:rPr>
                        <a:t>3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Додатки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Варіант №1 поживна суміш </a:t>
                      </a:r>
                      <a:r>
                        <a:rPr lang="uk-UA" sz="1600" dirty="0" err="1">
                          <a:solidFill>
                            <a:srgbClr val="C00000"/>
                          </a:solidFill>
                          <a:effectLst/>
                        </a:rPr>
                        <a:t>Гельрігеля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0,492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0,136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0,076 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0,060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0,025 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Варіант №2 Надлишок фосфору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0,492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0,136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0,076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0,060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0,025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Суперфосфат</a:t>
                      </a:r>
                      <a:endParaRPr lang="ru-RU" sz="1400" b="1" dirty="0">
                        <a:effectLst/>
                      </a:endParaRPr>
                    </a:p>
                    <a:p>
                      <a:pPr marL="342900" lvl="0" indent="-342900" algn="ctr">
                        <a:spcAft>
                          <a:spcPts val="0"/>
                        </a:spcAft>
                        <a:buFont typeface="Times New Roman" panose="02020603050405020304" pitchFamily="18" charset="0"/>
                        <a:buChar char="–"/>
                      </a:pPr>
                      <a:r>
                        <a:rPr lang="uk-UA" sz="1400" b="1" dirty="0">
                          <a:effectLst/>
                        </a:rPr>
                        <a:t> 0,75 г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Варіант №3 Надлишок калію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0,492 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0,136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0,076 г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+ 0,25 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0,060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0,025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-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Варіант №4 Надлишок нітрогену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0,492 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0,136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0,076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0,060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</a:rPr>
                        <a:t>0,025 г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spc="-30" dirty="0">
                          <a:effectLst/>
                        </a:rPr>
                        <a:t>Аміачна селітра – 0,23 г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Варіант №5 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C00000"/>
                          </a:solidFill>
                          <a:effectLst/>
                        </a:rPr>
                        <a:t>Комплексне добриво 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0,492 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0,136 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0,076 г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+ 0,25 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0,060 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</a:rPr>
                        <a:t>0,025 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spc="-30" dirty="0">
                          <a:effectLst/>
                        </a:rPr>
                        <a:t>Суперфосфат</a:t>
                      </a:r>
                      <a:endParaRPr lang="ru-RU" sz="1400" b="1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b="1" spc="-30" dirty="0">
                          <a:effectLst/>
                        </a:rPr>
                        <a:t>– 0,75 г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b="1" spc="-30" dirty="0">
                          <a:effectLst/>
                        </a:rPr>
                        <a:t>Аміачна селітра – 0,23 г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140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706581" y="321538"/>
            <a:ext cx="10986655" cy="14241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Зважені суміші солей перемішують з піском і всипають в посудину. Висаджують в кожну посудину по 5-10 насінин кукурудзи, </a:t>
            </a:r>
            <a:r>
              <a:rPr lang="uk-UA" dirty="0" smtClean="0"/>
              <a:t>поливають.</a:t>
            </a:r>
          </a:p>
          <a:p>
            <a:r>
              <a:rPr lang="uk-UA" dirty="0"/>
              <a:t>Протягом наступних 1,5 – 2 місяців за піддослідними рослинами здійснюють догляд і спостереження</a:t>
            </a:r>
            <a:endParaRPr lang="uk-UA" dirty="0" smtClean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660" y="1745674"/>
            <a:ext cx="3276740" cy="466971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4288" y="1745674"/>
            <a:ext cx="3163167" cy="4619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482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955965" y="1125101"/>
            <a:ext cx="6109854" cy="53034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підсумковий опис морфологічних характеристик рослин, вирощених за різних умов мінерального </a:t>
            </a:r>
            <a:r>
              <a:rPr lang="uk-UA" dirty="0" smtClean="0"/>
              <a:t>живлення</a:t>
            </a:r>
          </a:p>
          <a:p>
            <a:r>
              <a:rPr lang="uk-UA" dirty="0"/>
              <a:t>аналіз врожаю: для кожної повторності вимірюють середню висоту рослин (в см), вагу надземної маси (в г), кількість листків (шт.), об'єм кореневої системи (в мл або см</a:t>
            </a:r>
            <a:r>
              <a:rPr lang="uk-UA" baseline="30000" dirty="0"/>
              <a:t>3</a:t>
            </a:r>
            <a:r>
              <a:rPr lang="uk-UA" dirty="0"/>
              <a:t>), вагу коренів (в г). Кожен варіант визначають для всіх рослин в окремій посудині, тобто вимірюються параметри рослин, які </a:t>
            </a:r>
            <a:r>
              <a:rPr lang="uk-UA" dirty="0" err="1"/>
              <a:t>вегетують</a:t>
            </a:r>
            <a:r>
              <a:rPr lang="uk-UA" dirty="0"/>
              <a:t> на момент завершення досліду. Далі – для кожної вегетаційної посудини розраховуються середні арифметичні показники, в кінці –  для кожного варіанту поживної </a:t>
            </a:r>
            <a:r>
              <a:rPr lang="uk-UA" dirty="0" smtClean="0"/>
              <a:t>суміші</a:t>
            </a:r>
          </a:p>
          <a:p>
            <a:r>
              <a:rPr lang="uk-UA" dirty="0"/>
              <a:t>порівняння однотипних показників врожаю (висота,  вага </a:t>
            </a:r>
            <a:r>
              <a:rPr lang="uk-UA" dirty="0" err="1"/>
              <a:t>фітомаси</a:t>
            </a:r>
            <a:r>
              <a:rPr lang="uk-UA" dirty="0"/>
              <a:t>, кількість листків, об’єм кореня) для різних варіантів поживних сумішей.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3519054" y="457201"/>
            <a:ext cx="5209618" cy="4626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200" b="1" dirty="0" smtClean="0">
                <a:solidFill>
                  <a:srgbClr val="C00000"/>
                </a:solidFill>
              </a:rPr>
              <a:t>По завершенню досліду проводять</a:t>
            </a:r>
            <a:endParaRPr lang="uk-UA" sz="22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940" y="1208229"/>
            <a:ext cx="4132564" cy="513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968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263236" y="606997"/>
            <a:ext cx="11790219" cy="1249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Вносять до журналу спостережень результати підсумкового опису морфологічних характеристик рослин </a:t>
            </a:r>
            <a:r>
              <a:rPr lang="uk-UA" dirty="0" smtClean="0"/>
              <a:t>кукурудзи, </a:t>
            </a:r>
            <a:r>
              <a:rPr lang="uk-UA" dirty="0"/>
              <a:t>вирощених </a:t>
            </a:r>
            <a:r>
              <a:rPr lang="uk-UA" dirty="0" smtClean="0"/>
              <a:t>на піщаних культурах за </a:t>
            </a:r>
            <a:r>
              <a:rPr lang="uk-UA" dirty="0"/>
              <a:t>різних умов мінерального живлення (представлені дані експерименту, проведеного студентами 311,312 груп 2017 року)</a:t>
            </a:r>
          </a:p>
          <a:p>
            <a:endParaRPr lang="uk-UA" dirty="0" smtClean="0">
              <a:solidFill>
                <a:srgbClr val="813139"/>
              </a:solidFill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232899" y="124690"/>
            <a:ext cx="10391217" cy="48230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uk-UA" sz="2200" b="1" dirty="0" smtClean="0">
                <a:solidFill>
                  <a:srgbClr val="C00000"/>
                </a:solidFill>
              </a:rPr>
              <a:t>Завдання до самостійного опрацювання результатів експерименту</a:t>
            </a:r>
            <a:endParaRPr lang="uk-UA" sz="2200" dirty="0" smtClean="0">
              <a:solidFill>
                <a:srgbClr val="C0000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2982" y="1561960"/>
            <a:ext cx="7697585" cy="5175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492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/>
          </p:cNvSpPr>
          <p:nvPr/>
        </p:nvSpPr>
        <p:spPr>
          <a:xfrm>
            <a:off x="235528" y="196847"/>
            <a:ext cx="11820486" cy="8838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sz="1600" dirty="0"/>
              <a:t>Вносять до журналу спостережень результати вимірювання середньої висоти рослин (в см), ваги надземної маси (в г), кількості листків (шт.), об'єму кореневої системи (в мл або см</a:t>
            </a:r>
            <a:r>
              <a:rPr lang="uk-UA" sz="1600" baseline="30000" dirty="0"/>
              <a:t>3</a:t>
            </a:r>
            <a:r>
              <a:rPr lang="uk-UA" sz="1600" dirty="0"/>
              <a:t>), ваги коренів (в г) для </a:t>
            </a:r>
            <a:r>
              <a:rPr lang="uk-UA" sz="1600" dirty="0" smtClean="0"/>
              <a:t>кожної </a:t>
            </a:r>
            <a:r>
              <a:rPr lang="uk-UA" sz="1600" dirty="0"/>
              <a:t>повторності  (представлені дані експерименту, проведеного студентами 311,312 груп 2017 року</a:t>
            </a:r>
            <a:r>
              <a:rPr lang="uk-UA" sz="1600" dirty="0" smtClean="0"/>
              <a:t>)</a:t>
            </a:r>
            <a:endParaRPr lang="uk-UA" sz="16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2504" y="1080655"/>
            <a:ext cx="9466534" cy="5556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09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Зеленый и желтый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548</TotalTime>
  <Words>829</Words>
  <Application>Microsoft Office PowerPoint</Application>
  <PresentationFormat>Широкоэкранный</PresentationFormat>
  <Paragraphs>75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Легкий дым</vt:lpstr>
      <vt:lpstr>Вплив на ріст і розвиток рослин надлишку елементів живлення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Література для самопідготовки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Загороднюк</dc:creator>
  <cp:lastModifiedBy>Загороднюк</cp:lastModifiedBy>
  <cp:revision>91</cp:revision>
  <dcterms:created xsi:type="dcterms:W3CDTF">2020-04-21T13:35:20Z</dcterms:created>
  <dcterms:modified xsi:type="dcterms:W3CDTF">2020-06-11T20:27:55Z</dcterms:modified>
</cp:coreProperties>
</file>