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78" r:id="rId4"/>
    <p:sldId id="260" r:id="rId5"/>
    <p:sldId id="261" r:id="rId6"/>
    <p:sldId id="262" r:id="rId7"/>
    <p:sldId id="264" r:id="rId8"/>
    <p:sldId id="27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5" r:id="rId21"/>
    <p:sldId id="259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89B80-B577-4FCF-B7E2-A3F55FDD0E1B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96E1-656F-4C99-ADEC-4CF91C21C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0FE26F-0A45-4BBE-BF55-34A018F92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D92F8CE6-E834-4D1B-89F7-F927EF88CAF9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png"/><Relationship Id="rId7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Модуль 2 Лекц</a:t>
            </a:r>
            <a:r>
              <a:rPr lang="uk-UA" dirty="0" smtClean="0"/>
              <a:t>ія 4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Спеціальні питання теорії графів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1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33101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Множина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ребер С зв’язного графа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розрізаючою множиною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відалення ребер з множини С порушує зв’язність графа, а видалення власної підмножини множини С залишає граф зв’язним. Якщо множина С складається з одного ребра, то це ребро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розрізаючим ребром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графа зображеного нижче,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розрізаючі ребра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429000"/>
            <a:ext cx="27336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10 з 22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0" y="270892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3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Вершина 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зв’язного графа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являється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розрізаючою вершиною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точкою зчленування, якщо видалення цієї вершини 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інцидентних їй ребер приводить до порушення зв’язності графа.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Граф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називається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двузв’язним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не містить точко зчленування.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Нехай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кожного класу еквівалентності Е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відношення еквівалентності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V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множина вершин, інцидентних ребрам з множини Е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підграф графа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з вершинами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ребрами Е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Підграф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називається </a:t>
            </a:r>
            <a:r>
              <a:rPr lang="uk-UA" sz="2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компонентою двузв’язності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661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11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" y="69269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" y="24208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" y="328498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1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Планарні графи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3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Планарним</a:t>
            </a:r>
            <a:r>
              <a:rPr lang="ru-RU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графом </a:t>
            </a:r>
            <a:r>
              <a:rPr lang="ru-RU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ється граф, який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бути зображений на площині, так що його ребра не перетинаються.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Грань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планарного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– максимальна частина площини така, що будь-які дві точки цієї частини можуть буди з’єднані кривою, що не перетинає ребро графа.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7.4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зв’язний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планарний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граф, що містить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вершин,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ребер та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граней, то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2.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ЛЕМА</a:t>
            </a:r>
            <a:r>
              <a:rPr lang="ru-RU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пох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ідному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зв’язному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планарному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графі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кількістю вершин не менше 3х має місце нерівність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 6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12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13407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98201" y="41490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64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880" y="260648"/>
            <a:ext cx="8229600" cy="513715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7.5 </a:t>
            </a: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Куратовський</a:t>
            </a: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 являється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планарним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тоді і тільки тоді, коли він не містить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підграф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гомеоморфний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К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компонент, тому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граф,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являється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планарним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23812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681" y="3772279"/>
            <a:ext cx="31718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13 з 22</a:t>
            </a:r>
            <a:endParaRPr lang="ru-RU" sz="1600" dirty="0"/>
          </a:p>
        </p:txBody>
      </p:sp>
      <p:grpSp>
        <p:nvGrpSpPr>
          <p:cNvPr id="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Custom 21">
              <a:hlinkClick r:id="rId4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32" y="1696071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2"/>
          <p:cNvSpPr txBox="1"/>
          <p:nvPr/>
        </p:nvSpPr>
        <p:spPr>
          <a:xfrm>
            <a:off x="-108520" y="11663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85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Розфарбування графів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Проблема 4х фарб 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виникла в 1852 році у зв’язку з розфарбуванням географічних карт і заключається в наступному: карту необхідно розфарбувати використовуючи тільки 4 кольори. Відомо, що для розфарбування карти достатньо п’яти фарб, а трьох - ні. 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8" y="3933056"/>
            <a:ext cx="19526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3056"/>
            <a:ext cx="19621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10781"/>
            <a:ext cx="2538599" cy="169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14 з 22</a:t>
            </a:r>
            <a:endParaRPr lang="ru-RU" sz="1600" dirty="0"/>
          </a:p>
        </p:txBody>
      </p:sp>
      <p:grpSp>
        <p:nvGrpSpPr>
          <p:cNvPr id="8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9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Custom 21">
              <a:hlinkClick r:id="rId5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30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614751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Нехай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– граф. </a:t>
                </a:r>
                <a:r>
                  <a:rPr lang="uk-UA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Розфабруванням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називається фарбування вершин 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таке, що ніякі дві суміжні вершини не можуть бути одного кольору. Нехай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позначає кількість способів розфарбування 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з використанням λ кольорів, так що ніякі дві суміжні вершини не мають однакового кольору, тобто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– кількість способів розфарбування 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Для фіксованого 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функція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являється поліноміальною функцією від λ і називається </a:t>
                </a:r>
                <a:r>
                  <a:rPr lang="uk-UA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хроматичним многочленом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uk-UA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Хроматичне число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графа – це найменше число кольорів, яке використовується для розфарбування графа. </a:t>
                </a:r>
                <a:endPara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uk-UA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7.6</a:t>
                </a:r>
                <a:r>
                  <a:rPr lang="uk-UA" b="1" i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uk-UA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Якщо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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де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 , </a:t>
                </a:r>
                <a:r>
                  <a:rPr lang="en-US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компоненти графа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то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uk-UA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ru-RU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uk-UA" i="1">
                        <a:solidFill>
                          <a:schemeClr val="tx2"/>
                        </a:solidFill>
                        <a:latin typeface="Cambria Math"/>
                      </a:rPr>
                      <m:t>· </m:t>
                    </m:r>
                    <m:sSub>
                      <m:sSubPr>
                        <m:ctrlPr>
                          <a:rPr lang="ru-RU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ru-RU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uk-UA" i="1">
                        <a:solidFill>
                          <a:schemeClr val="tx2"/>
                        </a:solidFill>
                        <a:latin typeface="Cambria Math"/>
                      </a:rPr>
                      <m:t>·… · </m:t>
                    </m:r>
                    <m:sSub>
                      <m:sSubPr>
                        <m:ctrlPr>
                          <a:rPr lang="ru-RU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ru-RU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sub>
                    </m:sSub>
                    <m:r>
                      <a:rPr lang="uk-UA" i="1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uk-UA" i="1">
                        <a:solidFill>
                          <a:schemeClr val="tx2"/>
                        </a:solidFill>
                        <a:latin typeface="Cambria Math"/>
                      </a:rPr>
                      <m:t>𝜆</m:t>
                    </m:r>
                    <m:r>
                      <a:rPr lang="uk-UA" i="1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6147519"/>
              </a:xfrm>
              <a:blipFill rotWithShape="1">
                <a:blip r:embed="rId2"/>
                <a:stretch>
                  <a:fillRect l="-1185" t="-794" r="-1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15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115202" y="4788747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402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7.7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довільного планарного 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вершинами функц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представляє собою многочлен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-о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степен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7.8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довільного непустого планарного  зв’язного 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постійний член в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дорінює 0. Якщо граф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дві або більше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вершини,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сума коефіцієнтів многочлена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дорівнює 0.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7.9.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Довільний планарний граф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можна розфарбувати, використовуючи тільки 5 кольорів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16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2" y="5486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53401" y="184482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15970" y="41490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6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Зважені графи та алгоритми пошуку найкоротшого шляху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Зваженим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граф у якого ребрам поставлені у відповідність дійсні числа, які називаться вагою або мірою.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Зважений орієнтований граф може бути заданий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матрицею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А, кожен елемент якої дорівнює значенню ваги ребра 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j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вершини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ребро в вершину </a:t>
            </a:r>
            <a:r>
              <a:rPr lang="en-US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Найкоротший шлях 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це шлях мінімальної загальної ваги, що з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єднує обрані вершини</a:t>
            </a:r>
          </a:p>
          <a:p>
            <a:pPr marL="0" indent="0" algn="just">
              <a:buNone/>
            </a:pPr>
            <a:endParaRPr lang="uk-UA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3096"/>
            <a:ext cx="2592288" cy="188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17 з 22</a:t>
            </a:r>
            <a:endParaRPr lang="ru-RU" sz="1600" dirty="0"/>
          </a:p>
        </p:txBody>
      </p:sp>
      <p:grpSp>
        <p:nvGrpSpPr>
          <p:cNvPr id="6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130263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50" y="421094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7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Дейкстри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Дейкстри – один з перших відомих динамічних алгоритмів – основан на двух ідеях:</a:t>
            </a:r>
            <a:endParaRPr lang="ru-RU" sz="10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Надання вершинам графа міток і </a:t>
            </a:r>
            <a:r>
              <a:rPr lang="uk-UA" sz="10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перерозподілу міток, при цьому остаточні мітки – довжини найкоротших шляхів.</a:t>
            </a:r>
            <a:endParaRPr lang="ru-RU" sz="10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Екстремальній властивості найкоротшого шляху, що полягає в наступному:  якщо найкоротший шлях з вершини х в вершину </a:t>
            </a:r>
            <a:r>
              <a:rPr lang="en-US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проходить через вершину </a:t>
            </a:r>
            <a:r>
              <a:rPr lang="en-US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його відрізок від вершини х до вершини </a:t>
            </a:r>
            <a:r>
              <a:rPr lang="en-US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найкоротший шлях від х до </a:t>
            </a:r>
            <a:r>
              <a:rPr lang="en-US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його відрізок від </a:t>
            </a:r>
            <a:r>
              <a:rPr lang="en-US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у – найкоротший шлях від </a:t>
            </a:r>
            <a:r>
              <a:rPr lang="en-US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10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у.</a:t>
            </a:r>
            <a:endParaRPr lang="ru-RU" sz="10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18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109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48600" cy="563562"/>
          </a:xfrm>
        </p:spPr>
        <p:txBody>
          <a:bodyPr/>
          <a:lstStyle/>
          <a:p>
            <a:r>
              <a:rPr lang="ru-RU" dirty="0" smtClean="0"/>
              <a:t>Алгоритм Дейкстри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rmAutofit fontScale="55000" lnSpcReduction="20000"/>
          </a:bodyPr>
          <a:lstStyle/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Почати з вершини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(∞, 0), зам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інити її на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0)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зробити постійною.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 вершина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стане постійною, для кожної вершини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уміжної з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додати величину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відстані від вершини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вершини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це значення мешне, ніж поточне, надане вершині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замінити поточну відстань цією сумою і замінити другу координату на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Знайти мінімум з відстаней, приписаних тимчасовим вершинам. Першу з вершин з такою відстанню зробити постійною.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постійна вершина, то повертаємося до пункта 2.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постійна вершина, то відстань, присвоїна вершині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являється найкоротшою відстанню від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знаходження шляху почати в вершині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знайти попередню вершину шляху (друга координата). Для кожної вершини шляху </a:t>
            </a:r>
            <a:r>
              <a:rPr lang="en-US" sz="3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знаходити попередню вершину шляху, доки не буде досягнута вершина 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6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Переставивши вершини в оберененому порядку отримаємо найкоротший шлях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19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24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Алге</a:t>
            </a:r>
            <a:r>
              <a:rPr lang="uk-UA" dirty="0" smtClean="0">
                <a:hlinkClick r:id="rId2" action="ppaction://hlinksldjump"/>
              </a:rPr>
              <a:t>браїчні властивості графів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Планарні графи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Розфарбування графів</a:t>
            </a:r>
            <a:endParaRPr lang="uk-UA" dirty="0" smtClean="0"/>
          </a:p>
          <a:p>
            <a:r>
              <a:rPr lang="uk-UA" dirty="0" smtClean="0">
                <a:hlinkClick r:id="rId5" action="ppaction://hlinksldjump"/>
              </a:rPr>
              <a:t>Зважені графи та алгоритми пошуку найкоротшого шляху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1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48600" cy="563562"/>
          </a:xfrm>
        </p:spPr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Флойда-Уоршола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7439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Розглянемо стовпець 1 матриці А. Якщо в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рядку стовпця є 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додатнє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ціле число, додати його до рядку 1, для формування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Покласти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дор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івнює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рядку матриці А і замінити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 рядок матриці А на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Розглянути стовпець 2 матриці А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Якщо в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рядку стовпця є 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додатнє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ціле число, додати його до рядка 2 для формування 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Покласти що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дорівнює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рядку матриці А і замінити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 рядок матриці А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 процес, розглядаючи наступний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-й стовпець матриці, побудованої на попередньому кроці. Якщо в </a:t>
            </a:r>
            <a:r>
              <a:rPr lang="en-US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рядку цього стовпця є 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додатнє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ціле число, додати його до відповідного рядку для формування матриці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Покласти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дорівнює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рядку матриці А і замінити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й рядок матриці А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(і-1)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uk-UA" sz="2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(і)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Продовжувати до тих пір, доки всі стовпці не будуть перевірені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676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20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48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Дискретная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математика и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Пер. с англ.. – М.: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Вильямс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2003. – 960 с.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Хаггарти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Р. Дискретная математика для программистов. Москва: </a:t>
            </a:r>
            <a:r>
              <a:rPr lang="ru-RU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Техносфера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2005. – 400 с.</a:t>
            </a:r>
          </a:p>
          <a:p>
            <a:pPr algn="just"/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Ерусалимский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Я.М., Дискретная математика, теория, задачи, приложения. 3-е издание. – М.: Вузовская книга, 2000. – 280 с </a:t>
            </a:r>
            <a:endParaRPr lang="ru-RU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Белоусов А.И., Ткачев С.Б. Дискретная математика: Учеб. для вузов. 3-е изд. – М.: Изд-во МГТУ им. Н.Э. Баумана, 2004. – 744 с.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6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12976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5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10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Алгебраїчні властивості графів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16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Фу</a:t>
            </a:r>
            <a:r>
              <a:rPr lang="ru-RU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uk-UA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ція </a:t>
            </a:r>
            <a:r>
              <a:rPr lang="uk-UA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графа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граф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')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називається </a:t>
            </a:r>
            <a:r>
              <a:rPr lang="uk-UA" sz="33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гомоморфізмом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позначається </a:t>
            </a:r>
            <a:r>
              <a:rPr lang="uk-UA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мають наступні властивості: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Якщо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'. 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')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Якщо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'. 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')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вершини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інцидентні ребру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вершини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(v)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інцидентні ребру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(e)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'.</a:t>
            </a:r>
            <a:endParaRPr lang="uk-UA" sz="33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7.1</a:t>
            </a:r>
            <a:r>
              <a:rPr lang="uk-UA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гомоморфізм з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', то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підграф (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графа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'.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</a:t>
            </a:r>
            <a:r>
              <a:rPr lang="uk-UA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7.2</a:t>
            </a:r>
            <a:r>
              <a:rPr lang="uk-UA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граф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зв’язний і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гомоморфізм, то граф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зв’язний.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uk-UA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7.3</a:t>
            </a:r>
            <a:r>
              <a:rPr lang="uk-UA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граф 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повний і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гомоморфізм, то </a:t>
            </a:r>
            <a:r>
              <a:rPr lang="en-US" sz="33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33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повний. </a:t>
            </a:r>
            <a:endParaRPr lang="ru-RU" sz="33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56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4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6" y="1142967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62066" y="364502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62066" y="443711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2"/>
          <p:cNvSpPr txBox="1"/>
          <p:nvPr/>
        </p:nvSpPr>
        <p:spPr>
          <a:xfrm>
            <a:off x="-62067" y="522920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35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Гомоморфізм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являється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ізоморфізмом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та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представляють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собою взаємо однозначні відповідності. Якщо </a:t>
            </a:r>
            <a:r>
              <a:rPr lang="uk-UA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– ізоморфізм, то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називаються ізоморфними.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Якщо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містить ребро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і граф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') отриманий з графа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додаванням нової вершини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множину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заміною ребра {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ребрами {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 та {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}, то граф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') називається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розширенням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Якщо графи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такі, що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розширенням графа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граф </a:t>
            </a:r>
            <a:r>
              <a:rPr lang="en-US" sz="25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похідним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від графа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Графи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називаються </a:t>
            </a:r>
            <a:r>
              <a:rPr lang="uk-UA" sz="25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гомеоморфними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існує граф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'' такий, що обидва графи,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являються похідними від графа </a:t>
            </a:r>
            <a:r>
              <a:rPr lang="en-US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5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''.</a:t>
            </a:r>
            <a:endParaRPr lang="ru-RU" sz="25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56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5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1" y="220486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11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737" y="552033"/>
            <a:ext cx="8229600" cy="5541263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Перший граф є розширенням другого графа</a:t>
            </a:r>
          </a:p>
          <a:p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Перший граф є похідним від другого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390" y="1484784"/>
            <a:ext cx="2254783" cy="183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02" y="1441174"/>
            <a:ext cx="2304256" cy="1874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539" y="4221088"/>
            <a:ext cx="2484487" cy="163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7659"/>
            <a:ext cx="2625351" cy="162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2694" y="6446439"/>
            <a:ext cx="556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6 з 22</a:t>
            </a:r>
            <a:endParaRPr lang="ru-RU" sz="1600" dirty="0"/>
          </a:p>
        </p:txBody>
      </p:sp>
      <p:grpSp>
        <p:nvGrpSpPr>
          <p:cNvPr id="10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1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6" name="Picture 74" descr="3D_0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4" descr="3D_0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296438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3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6147519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– граф 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 підграфи графа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Підграф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графа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об’єднанням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графів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позначається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якщо 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Вершина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тоді і тільки тоді, коли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для деякого 1≤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≤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Ребро е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тоді і тільки тоді, коли е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для деякого 1≤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≤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Нехай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– граф і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-  підграфи графа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Підграф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графа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називається </a:t>
                </a:r>
                <a:r>
                  <a:rPr lang="uk-UA" sz="2400" b="1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перетином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графів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…, </a:t>
                </a:r>
                <a:r>
                  <a:rPr lang="en-US" sz="24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aseline="-25000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і позначається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uk-UA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якщо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Вершина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тоді і тільки тоді, коли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v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для деякого 1≤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≤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algn="just">
                  <a:buNone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Ребро е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' тоді і тільки тоді, коли е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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uk-UA" sz="2400" baseline="-250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для деякого 1≤ 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і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≤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6147519"/>
              </a:xfrm>
              <a:blipFill rotWithShape="1">
                <a:blip r:embed="rId2"/>
                <a:stretch>
                  <a:fillRect l="-1111" t="-794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694" y="6446439"/>
            <a:ext cx="556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</a:t>
            </a:r>
            <a:r>
              <a:rPr lang="uk-UA" sz="1600" dirty="0"/>
              <a:t>7</a:t>
            </a:r>
            <a:r>
              <a:rPr lang="uk-UA" sz="1600" dirty="0" smtClean="0"/>
              <a:t>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5" y="3326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4096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1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137150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граф і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підграфи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Підграфи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являються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попарно </a:t>
            </a:r>
            <a:r>
              <a:rPr lang="uk-UA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неперетинаючимися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всіх 1≤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Нехай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граф.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Доповненням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позначається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'), називається граф, такий, що для всіх вершин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ребро між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графі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існує тоді і тільки тоді, коли в графі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відсутнє ребро, що з’єднує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2694" y="6446439"/>
            <a:ext cx="556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8 з 22</a:t>
            </a:r>
            <a:endParaRPr lang="ru-RU" sz="1600" dirty="0"/>
          </a:p>
        </p:txBody>
      </p:sp>
      <p:grpSp>
        <p:nvGrpSpPr>
          <p:cNvPr id="5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21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5" y="692695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3" y="249289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Підграф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являється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остовним графом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якщо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' =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Дерево називається </a:t>
            </a:r>
            <a:r>
              <a:rPr lang="uk-UA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остовним деревом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воно являється остовним графом графа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uk-UA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Остовний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граф та його </a:t>
            </a:r>
            <a:r>
              <a:rPr lang="uk-UA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підграфи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28" y="3423150"/>
            <a:ext cx="2088232" cy="218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29223"/>
            <a:ext cx="15621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40" y="3714936"/>
            <a:ext cx="14287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706" y="3733986"/>
            <a:ext cx="14287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694" y="6446439"/>
            <a:ext cx="5562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 smtClean="0"/>
              <a:t>Лекція 4. Спеціальні питання теорії графів. Слайд 9 з 22</a:t>
            </a:r>
            <a:endParaRPr lang="ru-RU" sz="1600" dirty="0"/>
          </a:p>
        </p:txBody>
      </p:sp>
      <p:grpSp>
        <p:nvGrpSpPr>
          <p:cNvPr id="8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9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4" name="Picture 46" descr="16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1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4" descr="3D_0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" y="253248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6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1042</TotalTime>
  <Words>2347</Words>
  <Application>Microsoft Office PowerPoint</Application>
  <PresentationFormat>On-screen Show (4:3)</PresentationFormat>
  <Paragraphs>137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cdb2004138l</vt:lpstr>
      <vt:lpstr>Спеціальні питання теорії графів</vt:lpstr>
      <vt:lpstr>План</vt:lpstr>
      <vt:lpstr>Умовні позначення</vt:lpstr>
      <vt:lpstr>Алгебраїчні властивості графів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Планарні графи</vt:lpstr>
      <vt:lpstr>PowerPoint Presentation</vt:lpstr>
      <vt:lpstr>Розфарбування графів</vt:lpstr>
      <vt:lpstr>PowerPoint Presentation</vt:lpstr>
      <vt:lpstr>PowerPoint Presentation</vt:lpstr>
      <vt:lpstr>Зважені графи та алгоритми пошуку найкоротшого шляху</vt:lpstr>
      <vt:lpstr>Алгоритм Дейкстри</vt:lpstr>
      <vt:lpstr>Алгоритм Дейкстри</vt:lpstr>
      <vt:lpstr>Алгоритм Флойда-Уоршола</vt:lpstr>
      <vt:lpstr>Література до лекції</vt:lpstr>
      <vt:lpstr>Дякую за увагу</vt:lpstr>
    </vt:vector>
  </TitlesOfParts>
  <Company>DataArt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питання теорії графів</dc:title>
  <dc:creator>Азадова Эллина Валерьевна</dc:creator>
  <cp:lastModifiedBy>Азадова Эллина Валерьевна</cp:lastModifiedBy>
  <cp:revision>81</cp:revision>
  <dcterms:created xsi:type="dcterms:W3CDTF">2011-08-01T06:51:02Z</dcterms:created>
  <dcterms:modified xsi:type="dcterms:W3CDTF">2011-08-30T10:29:18Z</dcterms:modified>
</cp:coreProperties>
</file>